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1" r:id="rId1"/>
    <p:sldMasterId id="2147483688" r:id="rId2"/>
    <p:sldMasterId id="2147483674" r:id="rId3"/>
  </p:sldMasterIdLst>
  <p:notesMasterIdLst>
    <p:notesMasterId r:id="rId20"/>
  </p:notesMasterIdLst>
  <p:sldIdLst>
    <p:sldId id="277" r:id="rId4"/>
    <p:sldId id="257" r:id="rId5"/>
    <p:sldId id="259" r:id="rId6"/>
    <p:sldId id="258" r:id="rId7"/>
    <p:sldId id="269" r:id="rId8"/>
    <p:sldId id="270" r:id="rId9"/>
    <p:sldId id="291" r:id="rId10"/>
    <p:sldId id="281" r:id="rId11"/>
    <p:sldId id="280" r:id="rId12"/>
    <p:sldId id="260" r:id="rId13"/>
    <p:sldId id="283" r:id="rId14"/>
    <p:sldId id="284" r:id="rId15"/>
    <p:sldId id="288" r:id="rId16"/>
    <p:sldId id="290" r:id="rId17"/>
    <p:sldId id="292" r:id="rId18"/>
    <p:sldId id="263"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Consolas" panose="020B0609020204030204" pitchFamily="49" charset="0"/>
      <p:regular r:id="rId25"/>
      <p:bold r:id="rId26"/>
      <p:italic r:id="rId27"/>
      <p:boldItalic r:id="rId28"/>
    </p:embeddedFont>
    <p:embeddedFont>
      <p:font typeface="Open Sans" panose="020B060603050402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743" autoAdjust="0"/>
  </p:normalViewPr>
  <p:slideViewPr>
    <p:cSldViewPr snapToGrid="0">
      <p:cViewPr varScale="1">
        <p:scale>
          <a:sx n="96" d="100"/>
          <a:sy n="96" d="100"/>
        </p:scale>
        <p:origin x="111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3" Type="http://schemas.openxmlformats.org/officeDocument/2006/relationships/slideMaster" Target="slideMasters/slideMaster3.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1.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dk1">
                <a:tint val="885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97B-8F44-89CF-7542D6E6FD40}"/>
            </c:ext>
          </c:extLst>
        </c:ser>
        <c:ser>
          <c:idx val="1"/>
          <c:order val="1"/>
          <c:tx>
            <c:strRef>
              <c:f>Sheet1!$C$1</c:f>
              <c:strCache>
                <c:ptCount val="1"/>
                <c:pt idx="0">
                  <c:v>Series 2</c:v>
                </c:pt>
              </c:strCache>
            </c:strRef>
          </c:tx>
          <c:spPr>
            <a:solidFill>
              <a:schemeClr val="dk1">
                <a:tint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97B-8F44-89CF-7542D6E6FD40}"/>
            </c:ext>
          </c:extLst>
        </c:ser>
        <c:ser>
          <c:idx val="2"/>
          <c:order val="2"/>
          <c:tx>
            <c:strRef>
              <c:f>Sheet1!$D$1</c:f>
              <c:strCache>
                <c:ptCount val="1"/>
                <c:pt idx="0">
                  <c:v>Series 3</c:v>
                </c:pt>
              </c:strCache>
            </c:strRef>
          </c:tx>
          <c:spPr>
            <a:solidFill>
              <a:schemeClr val="dk1">
                <a:tint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97B-8F44-89CF-7542D6E6FD40}"/>
            </c:ext>
          </c:extLst>
        </c:ser>
        <c:dLbls>
          <c:showLegendKey val="0"/>
          <c:showVal val="0"/>
          <c:showCatName val="0"/>
          <c:showSerName val="0"/>
          <c:showPercent val="0"/>
          <c:showBubbleSize val="0"/>
        </c:dLbls>
        <c:gapWidth val="219"/>
        <c:overlap val="-27"/>
        <c:axId val="1711123119"/>
        <c:axId val="1674100047"/>
      </c:barChart>
      <c:catAx>
        <c:axId val="171112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674100047"/>
        <c:crosses val="autoZero"/>
        <c:auto val="1"/>
        <c:lblAlgn val="ctr"/>
        <c:lblOffset val="100"/>
        <c:noMultiLvlLbl val="0"/>
      </c:catAx>
      <c:valAx>
        <c:axId val="16741000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crossAx val="1711123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Open Sans" panose="020B0606030504020204"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2.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3.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7E52CC-23AA-314B-AB47-46EF7B04ECB2}" type="doc">
      <dgm:prSet loTypeId="urn:microsoft.com/office/officeart/2005/8/layout/process3" loCatId="" qsTypeId="urn:microsoft.com/office/officeart/2005/8/quickstyle/simple1" qsCatId="simple" csTypeId="urn:microsoft.com/office/officeart/2005/8/colors/accent2_1" csCatId="accent2" phldr="0"/>
      <dgm:spPr/>
      <dgm:t>
        <a:bodyPr/>
        <a:lstStyle/>
        <a:p>
          <a:endParaRPr lang="en-US"/>
        </a:p>
      </dgm:t>
    </dgm:pt>
    <dgm:pt modelId="{F2A0E9C5-A31C-564F-9028-1A142C326F37}">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2BCF5FC-5E44-3441-AD5F-4FFCF81DDC5F}" type="par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B685E45-516E-1040-97FA-55EDC3D5F703}" type="sibTrans" cxnId="{935AB52B-EE9D-354F-BEFD-F9EC742EBAF7}">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EFEE24A-537A-8F4F-9313-E70D684F3920}">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5BD7279D-9BB5-384A-A720-08426DDAEE5B}" type="par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B7A11DF-B3B3-B748-9B0F-A2C58699F958}" type="sibTrans" cxnId="{40CA8E10-EBF6-B14C-8014-5DD36E72319A}">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016E273E-567B-7D48-9287-F2AD53931EFF}">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32F97E9B-9EF2-F043-991D-68CC30384452}" type="par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C3B879CB-1DDD-874C-988C-76A7AED5A946}" type="sibTrans" cxnId="{086DD636-CAD8-FA47-A3F2-53C70103F2E2}">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022F21C-42FB-9D40-8D10-89ED6BBF629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27FC4302-641A-C348-84BC-F1C2D660C0C7}" type="par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7E4CFAC-2137-8245-80D7-ECC2439288F7}" type="sibTrans" cxnId="{CC806E84-2CC5-BF4C-BF48-0A1B848F8D91}">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8BE37492-5279-1C4F-87DC-B50AAAEFF2A8}">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EA9B6A13-C372-AC44-BF86-CA4989AFCB4A}" type="par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FDA2CB9F-599D-214B-9973-BC729D721740}" type="sibTrans" cxnId="{EA51F683-FDC8-0D40-A6C7-A09D4DEA3BEF}">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12B024F7-CFF4-4249-93B7-724988FB9532}">
      <dgm:prSet phldrT="[Text]" phldr="1"/>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69C9E067-B60C-E247-826D-E11ED482D62B}" type="par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796A3AF7-2837-A54C-BE99-1A79CF46F0DC}" type="sibTrans" cxnId="{A659DD1E-EB43-8648-BA2A-BF051FDEAB3E}">
      <dgm:prSet/>
      <dgm:spPr/>
      <dgm:t>
        <a:bodyPr/>
        <a:lstStyle/>
        <a:p>
          <a:endParaRPr lang="en-US">
            <a:latin typeface="Open Sans" panose="020B0606030504020204" pitchFamily="34" charset="0"/>
            <a:ea typeface="Open Sans" panose="020B0606030504020204" pitchFamily="34" charset="0"/>
            <a:cs typeface="Open Sans" panose="020B0606030504020204" pitchFamily="34" charset="0"/>
          </a:endParaRPr>
        </a:p>
      </dgm:t>
    </dgm:pt>
    <dgm:pt modelId="{AFE53CE9-417E-F64C-9192-B24EC2CA8477}" type="pres">
      <dgm:prSet presAssocID="{C17E52CC-23AA-314B-AB47-46EF7B04ECB2}" presName="linearFlow" presStyleCnt="0">
        <dgm:presLayoutVars>
          <dgm:dir/>
          <dgm:animLvl val="lvl"/>
          <dgm:resizeHandles val="exact"/>
        </dgm:presLayoutVars>
      </dgm:prSet>
      <dgm:spPr/>
    </dgm:pt>
    <dgm:pt modelId="{822E66F2-DE54-F74A-8AFD-8FC50B0F483B}" type="pres">
      <dgm:prSet presAssocID="{F2A0E9C5-A31C-564F-9028-1A142C326F37}" presName="composite" presStyleCnt="0"/>
      <dgm:spPr/>
    </dgm:pt>
    <dgm:pt modelId="{00677015-1651-8642-9B6C-53AF6A159217}" type="pres">
      <dgm:prSet presAssocID="{F2A0E9C5-A31C-564F-9028-1A142C326F37}" presName="parTx" presStyleLbl="node1" presStyleIdx="0" presStyleCnt="3">
        <dgm:presLayoutVars>
          <dgm:chMax val="0"/>
          <dgm:chPref val="0"/>
          <dgm:bulletEnabled val="1"/>
        </dgm:presLayoutVars>
      </dgm:prSet>
      <dgm:spPr/>
    </dgm:pt>
    <dgm:pt modelId="{D676BFB2-30AE-814D-94CB-A878072F21A1}" type="pres">
      <dgm:prSet presAssocID="{F2A0E9C5-A31C-564F-9028-1A142C326F37}" presName="parSh" presStyleLbl="node1" presStyleIdx="0" presStyleCnt="3"/>
      <dgm:spPr/>
    </dgm:pt>
    <dgm:pt modelId="{9BD2978A-4856-D348-8705-94E548350B43}" type="pres">
      <dgm:prSet presAssocID="{F2A0E9C5-A31C-564F-9028-1A142C326F37}" presName="desTx" presStyleLbl="fgAcc1" presStyleIdx="0" presStyleCnt="3">
        <dgm:presLayoutVars>
          <dgm:bulletEnabled val="1"/>
        </dgm:presLayoutVars>
      </dgm:prSet>
      <dgm:spPr/>
    </dgm:pt>
    <dgm:pt modelId="{01336F47-7A01-854B-B682-4DF1D2D387D7}" type="pres">
      <dgm:prSet presAssocID="{FB685E45-516E-1040-97FA-55EDC3D5F703}" presName="sibTrans" presStyleLbl="sibTrans2D1" presStyleIdx="0" presStyleCnt="2"/>
      <dgm:spPr/>
    </dgm:pt>
    <dgm:pt modelId="{03966749-BEAA-5D4A-88A6-2E48A86BB54A}" type="pres">
      <dgm:prSet presAssocID="{FB685E45-516E-1040-97FA-55EDC3D5F703}" presName="connTx" presStyleLbl="sibTrans2D1" presStyleIdx="0" presStyleCnt="2"/>
      <dgm:spPr/>
    </dgm:pt>
    <dgm:pt modelId="{5FCE1CD7-79B1-B143-BAB7-018D520C5E43}" type="pres">
      <dgm:prSet presAssocID="{016E273E-567B-7D48-9287-F2AD53931EFF}" presName="composite" presStyleCnt="0"/>
      <dgm:spPr/>
    </dgm:pt>
    <dgm:pt modelId="{8C424EA1-5C8B-8742-A21C-757D26178290}" type="pres">
      <dgm:prSet presAssocID="{016E273E-567B-7D48-9287-F2AD53931EFF}" presName="parTx" presStyleLbl="node1" presStyleIdx="0" presStyleCnt="3">
        <dgm:presLayoutVars>
          <dgm:chMax val="0"/>
          <dgm:chPref val="0"/>
          <dgm:bulletEnabled val="1"/>
        </dgm:presLayoutVars>
      </dgm:prSet>
      <dgm:spPr/>
    </dgm:pt>
    <dgm:pt modelId="{E001AAE2-2F6F-E941-9448-9281FF4D5158}" type="pres">
      <dgm:prSet presAssocID="{016E273E-567B-7D48-9287-F2AD53931EFF}" presName="parSh" presStyleLbl="node1" presStyleIdx="1" presStyleCnt="3"/>
      <dgm:spPr/>
    </dgm:pt>
    <dgm:pt modelId="{492B1704-3054-1340-B8F1-AC29D1106B72}" type="pres">
      <dgm:prSet presAssocID="{016E273E-567B-7D48-9287-F2AD53931EFF}" presName="desTx" presStyleLbl="fgAcc1" presStyleIdx="1" presStyleCnt="3">
        <dgm:presLayoutVars>
          <dgm:bulletEnabled val="1"/>
        </dgm:presLayoutVars>
      </dgm:prSet>
      <dgm:spPr/>
    </dgm:pt>
    <dgm:pt modelId="{C20A7731-0B40-AB48-8A4D-1301AD3C2796}" type="pres">
      <dgm:prSet presAssocID="{C3B879CB-1DDD-874C-988C-76A7AED5A946}" presName="sibTrans" presStyleLbl="sibTrans2D1" presStyleIdx="1" presStyleCnt="2"/>
      <dgm:spPr/>
    </dgm:pt>
    <dgm:pt modelId="{9652737A-9D88-414F-B6F6-B2935583BD50}" type="pres">
      <dgm:prSet presAssocID="{C3B879CB-1DDD-874C-988C-76A7AED5A946}" presName="connTx" presStyleLbl="sibTrans2D1" presStyleIdx="1" presStyleCnt="2"/>
      <dgm:spPr/>
    </dgm:pt>
    <dgm:pt modelId="{13DED5BC-63B9-2843-89E8-465E8894EE51}" type="pres">
      <dgm:prSet presAssocID="{8BE37492-5279-1C4F-87DC-B50AAAEFF2A8}" presName="composite" presStyleCnt="0"/>
      <dgm:spPr/>
    </dgm:pt>
    <dgm:pt modelId="{C8DE3C12-F9D8-8B4B-8DC3-ADB866024E2A}" type="pres">
      <dgm:prSet presAssocID="{8BE37492-5279-1C4F-87DC-B50AAAEFF2A8}" presName="parTx" presStyleLbl="node1" presStyleIdx="1" presStyleCnt="3">
        <dgm:presLayoutVars>
          <dgm:chMax val="0"/>
          <dgm:chPref val="0"/>
          <dgm:bulletEnabled val="1"/>
        </dgm:presLayoutVars>
      </dgm:prSet>
      <dgm:spPr/>
    </dgm:pt>
    <dgm:pt modelId="{D19BA441-39B0-B343-B752-120EFF3B3112}" type="pres">
      <dgm:prSet presAssocID="{8BE37492-5279-1C4F-87DC-B50AAAEFF2A8}" presName="parSh" presStyleLbl="node1" presStyleIdx="2" presStyleCnt="3"/>
      <dgm:spPr/>
    </dgm:pt>
    <dgm:pt modelId="{B034060D-911A-6C4A-B882-60AC7B34A118}" type="pres">
      <dgm:prSet presAssocID="{8BE37492-5279-1C4F-87DC-B50AAAEFF2A8}" presName="desTx" presStyleLbl="fgAcc1" presStyleIdx="2" presStyleCnt="3">
        <dgm:presLayoutVars>
          <dgm:bulletEnabled val="1"/>
        </dgm:presLayoutVars>
      </dgm:prSet>
      <dgm:spPr/>
    </dgm:pt>
  </dgm:ptLst>
  <dgm:cxnLst>
    <dgm:cxn modelId="{7CF7C000-885B-3740-991B-DAF1A261135F}" type="presOf" srcId="{FB685E45-516E-1040-97FA-55EDC3D5F703}" destId="{03966749-BEAA-5D4A-88A6-2E48A86BB54A}" srcOrd="1" destOrd="0" presId="urn:microsoft.com/office/officeart/2005/8/layout/process3"/>
    <dgm:cxn modelId="{40CA8E10-EBF6-B14C-8014-5DD36E72319A}" srcId="{F2A0E9C5-A31C-564F-9028-1A142C326F37}" destId="{FEFEE24A-537A-8F4F-9313-E70D684F3920}" srcOrd="0" destOrd="0" parTransId="{5BD7279D-9BB5-384A-A720-08426DDAEE5B}" sibTransId="{EB7A11DF-B3B3-B748-9B0F-A2C58699F958}"/>
    <dgm:cxn modelId="{A659DD1E-EB43-8648-BA2A-BF051FDEAB3E}" srcId="{8BE37492-5279-1C4F-87DC-B50AAAEFF2A8}" destId="{12B024F7-CFF4-4249-93B7-724988FB9532}" srcOrd="0" destOrd="0" parTransId="{69C9E067-B60C-E247-826D-E11ED482D62B}" sibTransId="{796A3AF7-2837-A54C-BE99-1A79CF46F0DC}"/>
    <dgm:cxn modelId="{A24E1321-28B7-B040-B8FC-A89B7F0186A2}" type="presOf" srcId="{8BE37492-5279-1C4F-87DC-B50AAAEFF2A8}" destId="{C8DE3C12-F9D8-8B4B-8DC3-ADB866024E2A}" srcOrd="0" destOrd="0" presId="urn:microsoft.com/office/officeart/2005/8/layout/process3"/>
    <dgm:cxn modelId="{67024924-2604-9647-9E5A-BCDA0C9BB8CB}" type="presOf" srcId="{C3B879CB-1DDD-874C-988C-76A7AED5A946}" destId="{C20A7731-0B40-AB48-8A4D-1301AD3C2796}" srcOrd="0" destOrd="0" presId="urn:microsoft.com/office/officeart/2005/8/layout/process3"/>
    <dgm:cxn modelId="{935AB52B-EE9D-354F-BEFD-F9EC742EBAF7}" srcId="{C17E52CC-23AA-314B-AB47-46EF7B04ECB2}" destId="{F2A0E9C5-A31C-564F-9028-1A142C326F37}" srcOrd="0" destOrd="0" parTransId="{F2BCF5FC-5E44-3441-AD5F-4FFCF81DDC5F}" sibTransId="{FB685E45-516E-1040-97FA-55EDC3D5F703}"/>
    <dgm:cxn modelId="{B8AADE34-9A8F-AF4E-9266-386497F6F6B4}" type="presOf" srcId="{E022F21C-42FB-9D40-8D10-89ED6BBF6292}" destId="{492B1704-3054-1340-B8F1-AC29D1106B72}" srcOrd="0" destOrd="0" presId="urn:microsoft.com/office/officeart/2005/8/layout/process3"/>
    <dgm:cxn modelId="{086DD636-CAD8-FA47-A3F2-53C70103F2E2}" srcId="{C17E52CC-23AA-314B-AB47-46EF7B04ECB2}" destId="{016E273E-567B-7D48-9287-F2AD53931EFF}" srcOrd="1" destOrd="0" parTransId="{32F97E9B-9EF2-F043-991D-68CC30384452}" sibTransId="{C3B879CB-1DDD-874C-988C-76A7AED5A946}"/>
    <dgm:cxn modelId="{21C4516C-55D2-5344-9957-52855338343E}" type="presOf" srcId="{016E273E-567B-7D48-9287-F2AD53931EFF}" destId="{E001AAE2-2F6F-E941-9448-9281FF4D5158}" srcOrd="1" destOrd="0" presId="urn:microsoft.com/office/officeart/2005/8/layout/process3"/>
    <dgm:cxn modelId="{94CAA94E-3F4D-F943-BD84-7E11DEBC8E01}" type="presOf" srcId="{FB685E45-516E-1040-97FA-55EDC3D5F703}" destId="{01336F47-7A01-854B-B682-4DF1D2D387D7}" srcOrd="0" destOrd="0" presId="urn:microsoft.com/office/officeart/2005/8/layout/process3"/>
    <dgm:cxn modelId="{5BF7A380-DD73-544B-AF09-17C03C18C7E1}" type="presOf" srcId="{F2A0E9C5-A31C-564F-9028-1A142C326F37}" destId="{D676BFB2-30AE-814D-94CB-A878072F21A1}" srcOrd="1" destOrd="0" presId="urn:microsoft.com/office/officeart/2005/8/layout/process3"/>
    <dgm:cxn modelId="{EA51F683-FDC8-0D40-A6C7-A09D4DEA3BEF}" srcId="{C17E52CC-23AA-314B-AB47-46EF7B04ECB2}" destId="{8BE37492-5279-1C4F-87DC-B50AAAEFF2A8}" srcOrd="2" destOrd="0" parTransId="{EA9B6A13-C372-AC44-BF86-CA4989AFCB4A}" sibTransId="{FDA2CB9F-599D-214B-9973-BC729D721740}"/>
    <dgm:cxn modelId="{C6842D84-4765-3D45-9DA7-3A4A7E096BC1}" type="presOf" srcId="{FEFEE24A-537A-8F4F-9313-E70D684F3920}" destId="{9BD2978A-4856-D348-8705-94E548350B43}" srcOrd="0" destOrd="0" presId="urn:microsoft.com/office/officeart/2005/8/layout/process3"/>
    <dgm:cxn modelId="{CC806E84-2CC5-BF4C-BF48-0A1B848F8D91}" srcId="{016E273E-567B-7D48-9287-F2AD53931EFF}" destId="{E022F21C-42FB-9D40-8D10-89ED6BBF6292}" srcOrd="0" destOrd="0" parTransId="{27FC4302-641A-C348-84BC-F1C2D660C0C7}" sibTransId="{17E4CFAC-2137-8245-80D7-ECC2439288F7}"/>
    <dgm:cxn modelId="{66E8CA97-020F-D647-B6DC-9BF440536281}" type="presOf" srcId="{016E273E-567B-7D48-9287-F2AD53931EFF}" destId="{8C424EA1-5C8B-8742-A21C-757D26178290}" srcOrd="0" destOrd="0" presId="urn:microsoft.com/office/officeart/2005/8/layout/process3"/>
    <dgm:cxn modelId="{2D2A799D-A498-5744-8046-4C9EE7CB44D3}" type="presOf" srcId="{8BE37492-5279-1C4F-87DC-B50AAAEFF2A8}" destId="{D19BA441-39B0-B343-B752-120EFF3B3112}" srcOrd="1" destOrd="0" presId="urn:microsoft.com/office/officeart/2005/8/layout/process3"/>
    <dgm:cxn modelId="{FC5DDCAA-BB84-0D45-AEE7-2EDAD286ADD8}" type="presOf" srcId="{12B024F7-CFF4-4249-93B7-724988FB9532}" destId="{B034060D-911A-6C4A-B882-60AC7B34A118}" srcOrd="0" destOrd="0" presId="urn:microsoft.com/office/officeart/2005/8/layout/process3"/>
    <dgm:cxn modelId="{448BE7B9-6A9A-7540-99E0-F6704DF8CEEC}" type="presOf" srcId="{C17E52CC-23AA-314B-AB47-46EF7B04ECB2}" destId="{AFE53CE9-417E-F64C-9192-B24EC2CA8477}" srcOrd="0" destOrd="0" presId="urn:microsoft.com/office/officeart/2005/8/layout/process3"/>
    <dgm:cxn modelId="{2E2FE9CA-7F34-AD4C-8949-75495A61ED10}" type="presOf" srcId="{F2A0E9C5-A31C-564F-9028-1A142C326F37}" destId="{00677015-1651-8642-9B6C-53AF6A159217}" srcOrd="0" destOrd="0" presId="urn:microsoft.com/office/officeart/2005/8/layout/process3"/>
    <dgm:cxn modelId="{7F3547EF-94F6-F642-89F4-63F16120D786}" type="presOf" srcId="{C3B879CB-1DDD-874C-988C-76A7AED5A946}" destId="{9652737A-9D88-414F-B6F6-B2935583BD50}" srcOrd="1" destOrd="0" presId="urn:microsoft.com/office/officeart/2005/8/layout/process3"/>
    <dgm:cxn modelId="{BB18E8E0-F035-B14B-831A-93D5953901D7}" type="presParOf" srcId="{AFE53CE9-417E-F64C-9192-B24EC2CA8477}" destId="{822E66F2-DE54-F74A-8AFD-8FC50B0F483B}" srcOrd="0" destOrd="0" presId="urn:microsoft.com/office/officeart/2005/8/layout/process3"/>
    <dgm:cxn modelId="{8D3C0D67-1457-D244-951B-5B816ABDF2DE}" type="presParOf" srcId="{822E66F2-DE54-F74A-8AFD-8FC50B0F483B}" destId="{00677015-1651-8642-9B6C-53AF6A159217}" srcOrd="0" destOrd="0" presId="urn:microsoft.com/office/officeart/2005/8/layout/process3"/>
    <dgm:cxn modelId="{807768D1-551A-6648-896A-580A76C64F6A}" type="presParOf" srcId="{822E66F2-DE54-F74A-8AFD-8FC50B0F483B}" destId="{D676BFB2-30AE-814D-94CB-A878072F21A1}" srcOrd="1" destOrd="0" presId="urn:microsoft.com/office/officeart/2005/8/layout/process3"/>
    <dgm:cxn modelId="{2B2E8949-76BF-F942-AE8C-561A0D41F459}" type="presParOf" srcId="{822E66F2-DE54-F74A-8AFD-8FC50B0F483B}" destId="{9BD2978A-4856-D348-8705-94E548350B43}" srcOrd="2" destOrd="0" presId="urn:microsoft.com/office/officeart/2005/8/layout/process3"/>
    <dgm:cxn modelId="{07C616C2-A7B6-964A-866C-040B8D0022EA}" type="presParOf" srcId="{AFE53CE9-417E-F64C-9192-B24EC2CA8477}" destId="{01336F47-7A01-854B-B682-4DF1D2D387D7}" srcOrd="1" destOrd="0" presId="urn:microsoft.com/office/officeart/2005/8/layout/process3"/>
    <dgm:cxn modelId="{935156F4-E737-AF40-9833-8545351C0A55}" type="presParOf" srcId="{01336F47-7A01-854B-B682-4DF1D2D387D7}" destId="{03966749-BEAA-5D4A-88A6-2E48A86BB54A}" srcOrd="0" destOrd="0" presId="urn:microsoft.com/office/officeart/2005/8/layout/process3"/>
    <dgm:cxn modelId="{37D8B439-AAED-2844-99A7-67BD0C0637A2}" type="presParOf" srcId="{AFE53CE9-417E-F64C-9192-B24EC2CA8477}" destId="{5FCE1CD7-79B1-B143-BAB7-018D520C5E43}" srcOrd="2" destOrd="0" presId="urn:microsoft.com/office/officeart/2005/8/layout/process3"/>
    <dgm:cxn modelId="{20C68F5F-E3F3-634E-9E8C-4286D9F2C84F}" type="presParOf" srcId="{5FCE1CD7-79B1-B143-BAB7-018D520C5E43}" destId="{8C424EA1-5C8B-8742-A21C-757D26178290}" srcOrd="0" destOrd="0" presId="urn:microsoft.com/office/officeart/2005/8/layout/process3"/>
    <dgm:cxn modelId="{9869AC8E-C451-0043-A965-EFC937673EF5}" type="presParOf" srcId="{5FCE1CD7-79B1-B143-BAB7-018D520C5E43}" destId="{E001AAE2-2F6F-E941-9448-9281FF4D5158}" srcOrd="1" destOrd="0" presId="urn:microsoft.com/office/officeart/2005/8/layout/process3"/>
    <dgm:cxn modelId="{4475442B-42CA-EC4F-8BE2-48C61F6F0C4A}" type="presParOf" srcId="{5FCE1CD7-79B1-B143-BAB7-018D520C5E43}" destId="{492B1704-3054-1340-B8F1-AC29D1106B72}" srcOrd="2" destOrd="0" presId="urn:microsoft.com/office/officeart/2005/8/layout/process3"/>
    <dgm:cxn modelId="{B1890022-6444-6942-B85F-9EF1074D9E14}" type="presParOf" srcId="{AFE53CE9-417E-F64C-9192-B24EC2CA8477}" destId="{C20A7731-0B40-AB48-8A4D-1301AD3C2796}" srcOrd="3" destOrd="0" presId="urn:microsoft.com/office/officeart/2005/8/layout/process3"/>
    <dgm:cxn modelId="{77519406-C585-ED46-8A84-5BDCFF47B343}" type="presParOf" srcId="{C20A7731-0B40-AB48-8A4D-1301AD3C2796}" destId="{9652737A-9D88-414F-B6F6-B2935583BD50}" srcOrd="0" destOrd="0" presId="urn:microsoft.com/office/officeart/2005/8/layout/process3"/>
    <dgm:cxn modelId="{8AF3B7CA-24F7-B34D-A964-F8FEAD92ABFF}" type="presParOf" srcId="{AFE53CE9-417E-F64C-9192-B24EC2CA8477}" destId="{13DED5BC-63B9-2843-89E8-465E8894EE51}" srcOrd="4" destOrd="0" presId="urn:microsoft.com/office/officeart/2005/8/layout/process3"/>
    <dgm:cxn modelId="{553A36CE-B4E5-6549-8B9B-1FD25D09192E}" type="presParOf" srcId="{13DED5BC-63B9-2843-89E8-465E8894EE51}" destId="{C8DE3C12-F9D8-8B4B-8DC3-ADB866024E2A}" srcOrd="0" destOrd="0" presId="urn:microsoft.com/office/officeart/2005/8/layout/process3"/>
    <dgm:cxn modelId="{622B7313-DFE6-BB4E-B4FF-0654D98CEBA0}" type="presParOf" srcId="{13DED5BC-63B9-2843-89E8-465E8894EE51}" destId="{D19BA441-39B0-B343-B752-120EFF3B3112}" srcOrd="1" destOrd="0" presId="urn:microsoft.com/office/officeart/2005/8/layout/process3"/>
    <dgm:cxn modelId="{A9D6AB97-6F62-324C-BDC0-CD2F10454157}" type="presParOf" srcId="{13DED5BC-63B9-2843-89E8-465E8894EE51}" destId="{B034060D-911A-6C4A-B882-60AC7B34A118}" srcOrd="2" destOrd="0" presId="urn:microsoft.com/office/officeart/2005/8/layout/process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6BFB2-30AE-814D-94CB-A878072F21A1}">
      <dsp:nvSpPr>
        <dsp:cNvPr id="0" name=""/>
        <dsp:cNvSpPr/>
      </dsp:nvSpPr>
      <dsp:spPr>
        <a:xfrm>
          <a:off x="4042"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042" y="1564116"/>
        <a:ext cx="1838086" cy="735234"/>
      </dsp:txXfrm>
    </dsp:sp>
    <dsp:sp modelId="{9BD2978A-4856-D348-8705-94E548350B43}">
      <dsp:nvSpPr>
        <dsp:cNvPr id="0" name=""/>
        <dsp:cNvSpPr/>
      </dsp:nvSpPr>
      <dsp:spPr>
        <a:xfrm>
          <a:off x="380518"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426068" y="2344900"/>
        <a:ext cx="1746986" cy="1464100"/>
      </dsp:txXfrm>
    </dsp:sp>
    <dsp:sp modelId="{01336F47-7A01-854B-B682-4DF1D2D387D7}">
      <dsp:nvSpPr>
        <dsp:cNvPr id="0" name=""/>
        <dsp:cNvSpPr/>
      </dsp:nvSpPr>
      <dsp:spPr>
        <a:xfrm>
          <a:off x="2120776"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2120776" y="1794444"/>
        <a:ext cx="453443" cy="274578"/>
      </dsp:txXfrm>
    </dsp:sp>
    <dsp:sp modelId="{E001AAE2-2F6F-E941-9448-9281FF4D5158}">
      <dsp:nvSpPr>
        <dsp:cNvPr id="0" name=""/>
        <dsp:cNvSpPr/>
      </dsp:nvSpPr>
      <dsp:spPr>
        <a:xfrm>
          <a:off x="2956718"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2956718" y="1564116"/>
        <a:ext cx="1838086" cy="735234"/>
      </dsp:txXfrm>
    </dsp:sp>
    <dsp:sp modelId="{492B1704-3054-1340-B8F1-AC29D1106B72}">
      <dsp:nvSpPr>
        <dsp:cNvPr id="0" name=""/>
        <dsp:cNvSpPr/>
      </dsp:nvSpPr>
      <dsp:spPr>
        <a:xfrm>
          <a:off x="3333194"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3378744" y="2344900"/>
        <a:ext cx="1746986" cy="1464100"/>
      </dsp:txXfrm>
    </dsp:sp>
    <dsp:sp modelId="{C20A7731-0B40-AB48-8A4D-1301AD3C2796}">
      <dsp:nvSpPr>
        <dsp:cNvPr id="0" name=""/>
        <dsp:cNvSpPr/>
      </dsp:nvSpPr>
      <dsp:spPr>
        <a:xfrm>
          <a:off x="5073452" y="1702918"/>
          <a:ext cx="590732" cy="457630"/>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latin typeface="Open Sans" panose="020B0606030504020204" pitchFamily="34" charset="0"/>
            <a:ea typeface="Open Sans" panose="020B0606030504020204" pitchFamily="34" charset="0"/>
            <a:cs typeface="Open Sans" panose="020B0606030504020204" pitchFamily="34" charset="0"/>
          </a:endParaRPr>
        </a:p>
      </dsp:txBody>
      <dsp:txXfrm>
        <a:off x="5073452" y="1794444"/>
        <a:ext cx="453443" cy="274578"/>
      </dsp:txXfrm>
    </dsp:sp>
    <dsp:sp modelId="{D19BA441-39B0-B343-B752-120EFF3B3112}">
      <dsp:nvSpPr>
        <dsp:cNvPr id="0" name=""/>
        <dsp:cNvSpPr/>
      </dsp:nvSpPr>
      <dsp:spPr>
        <a:xfrm>
          <a:off x="5909394" y="1564116"/>
          <a:ext cx="1838086" cy="1166400"/>
        </a:xfrm>
        <a:prstGeom prst="roundRect">
          <a:avLst>
            <a:gd name="adj" fmla="val 10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5909394" y="1564116"/>
        <a:ext cx="1838086" cy="735234"/>
      </dsp:txXfrm>
    </dsp:sp>
    <dsp:sp modelId="{B034060D-911A-6C4A-B882-60AC7B34A118}">
      <dsp:nvSpPr>
        <dsp:cNvPr id="0" name=""/>
        <dsp:cNvSpPr/>
      </dsp:nvSpPr>
      <dsp:spPr>
        <a:xfrm>
          <a:off x="6285870" y="2299350"/>
          <a:ext cx="1838086" cy="15552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endParaRPr lang="en-US" sz="2700" kern="1200">
            <a:latin typeface="Open Sans" panose="020B0606030504020204" pitchFamily="34" charset="0"/>
            <a:ea typeface="Open Sans" panose="020B0606030504020204" pitchFamily="34" charset="0"/>
            <a:cs typeface="Open Sans" panose="020B0606030504020204" pitchFamily="34" charset="0"/>
          </a:endParaRPr>
        </a:p>
      </dsp:txBody>
      <dsp:txXfrm>
        <a:off x="6331420" y="2344900"/>
        <a:ext cx="1746986" cy="14641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svg>
</file>

<file path=ppt/media/image3.png>
</file>

<file path=ppt/media/image30.png>
</file>

<file path=ppt/media/image31.svg>
</file>

<file path=ppt/media/image4.svg>
</file>

<file path=ppt/media/image5.png>
</file>

<file path=ppt/media/image6.sv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11AC33-1ADE-3542-A5FF-45D908F98F9D}" type="datetimeFigureOut">
              <a:rPr lang="en-US" smtClean="0"/>
              <a:t>11/8/2021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5E74FF-B95A-3049-B6BA-741949CDE00C}" type="slidenum">
              <a:rPr lang="en-US" smtClean="0"/>
              <a:t>‹#›</a:t>
            </a:fld>
            <a:endParaRPr lang="en-US"/>
          </a:p>
        </p:txBody>
      </p:sp>
    </p:spTree>
    <p:extLst>
      <p:ext uri="{BB962C8B-B14F-4D97-AF65-F5344CB8AC3E}">
        <p14:creationId xmlns:p14="http://schemas.microsoft.com/office/powerpoint/2010/main" val="3659631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to making this reactive is that we don’t batch by default, which is preferable because we want our interactions with the database to be atomic and isolated. However, if it’s a choice between being unavailable + compromising those isolation guarantees, many developers will choose the latter. </a:t>
            </a:r>
            <a:r>
              <a:rPr lang="en-US" dirty="0" err="1"/>
              <a:t>Reactive.Streams</a:t>
            </a:r>
            <a:r>
              <a:rPr lang="en-US" dirty="0"/>
              <a:t> strikes a balance such that we don’t have to break those isolation guarantees unless the backpressure from the database doesn’t offer us any choice.</a:t>
            </a:r>
          </a:p>
        </p:txBody>
      </p:sp>
      <p:sp>
        <p:nvSpPr>
          <p:cNvPr id="4" name="Slide Number Placeholder 3"/>
          <p:cNvSpPr>
            <a:spLocks noGrp="1"/>
          </p:cNvSpPr>
          <p:nvPr>
            <p:ph type="sldNum" sz="quarter" idx="5"/>
          </p:nvPr>
        </p:nvSpPr>
        <p:spPr/>
        <p:txBody>
          <a:bodyPr/>
          <a:lstStyle/>
          <a:p>
            <a:fld id="{045E74FF-B95A-3049-B6BA-741949CDE00C}" type="slidenum">
              <a:rPr lang="en-US" smtClean="0"/>
              <a:t>12</a:t>
            </a:fld>
            <a:endParaRPr lang="en-US"/>
          </a:p>
        </p:txBody>
      </p:sp>
    </p:spTree>
    <p:extLst>
      <p:ext uri="{BB962C8B-B14F-4D97-AF65-F5344CB8AC3E}">
        <p14:creationId xmlns:p14="http://schemas.microsoft.com/office/powerpoint/2010/main" val="3548459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5E74FF-B95A-3049-B6BA-741949CDE00C}" type="slidenum">
              <a:rPr lang="en-US" smtClean="0"/>
              <a:t>16</a:t>
            </a:fld>
            <a:endParaRPr lang="en-US"/>
          </a:p>
        </p:txBody>
      </p:sp>
    </p:spTree>
    <p:extLst>
      <p:ext uri="{BB962C8B-B14F-4D97-AF65-F5344CB8AC3E}">
        <p14:creationId xmlns:p14="http://schemas.microsoft.com/office/powerpoint/2010/main" val="2572008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Master" Target="../slideMasters/slideMaster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Master" Target="../slideMasters/slideMaster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9005549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227279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65350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464349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AA14DF6-8D30-4D18-924D-A1CD41E82EA1}"/>
              </a:ext>
            </a:extLst>
          </p:cNvPr>
          <p:cNvSpPr>
            <a:spLocks noGrp="1"/>
          </p:cNvSpPr>
          <p:nvPr>
            <p:ph/>
          </p:nvPr>
        </p:nvSpPr>
        <p:spPr>
          <a:xfrm>
            <a:off x="838200" y="365125"/>
            <a:ext cx="10515600" cy="58118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FF493C12-8B03-42BA-B270-12EAE111E0F2}"/>
              </a:ext>
            </a:extLst>
          </p:cNvPr>
          <p:cNvSpPr>
            <a:spLocks noGrp="1"/>
          </p:cNvSpPr>
          <p:nvPr>
            <p:ph type="dt" sz="half" idx="10"/>
          </p:nvPr>
        </p:nvSpPr>
        <p:spPr/>
        <p:txBody>
          <a:bodyPr/>
          <a:lstStyle/>
          <a:p>
            <a:fld id="{0A627400-D089-7447-864B-77479EBD4214}" type="datetimeFigureOut">
              <a:rPr lang="en-US" smtClean="0"/>
              <a:pPr/>
              <a:t>11/8/2021</a:t>
            </a:fld>
            <a:endParaRPr lang="en-US"/>
          </a:p>
        </p:txBody>
      </p:sp>
      <p:sp>
        <p:nvSpPr>
          <p:cNvPr id="4" name="Footer Placeholder 3">
            <a:extLst>
              <a:ext uri="{FF2B5EF4-FFF2-40B4-BE49-F238E27FC236}">
                <a16:creationId xmlns:a16="http://schemas.microsoft.com/office/drawing/2014/main" id="{C5000170-34B5-42CF-9A90-967D46B758C3}"/>
              </a:ext>
            </a:extLst>
          </p:cNvPr>
          <p:cNvSpPr>
            <a:spLocks noGrp="1"/>
          </p:cNvSpPr>
          <p:nvPr>
            <p:ph type="ftr" sz="quarter" idx="11"/>
          </p:nvPr>
        </p:nvSpPr>
        <p:spPr/>
        <p:txBody>
          <a:bodyPr/>
          <a:lstStyle/>
          <a:p>
            <a:r>
              <a:rPr lang="en-US"/>
              <a:t>.NET Conf 2020</a:t>
            </a:r>
          </a:p>
        </p:txBody>
      </p:sp>
      <p:sp>
        <p:nvSpPr>
          <p:cNvPr id="5" name="Slide Number Placeholder 4">
            <a:extLst>
              <a:ext uri="{FF2B5EF4-FFF2-40B4-BE49-F238E27FC236}">
                <a16:creationId xmlns:a16="http://schemas.microsoft.com/office/drawing/2014/main" id="{306E8F2F-8CE4-4917-93DF-CA377A684483}"/>
              </a:ext>
            </a:extLst>
          </p:cNvPr>
          <p:cNvSpPr>
            <a:spLocks noGrp="1"/>
          </p:cNvSpPr>
          <p:nvPr>
            <p:ph type="sldNum" sz="quarter" idx="12"/>
          </p:nvPr>
        </p:nvSpPr>
        <p:spPr/>
        <p:txBody>
          <a:bodyPr/>
          <a:lstStyle/>
          <a:p>
            <a:fld id="{CDACE531-2FE7-1449-9EEA-A972806695F4}" type="slidenum">
              <a:rPr lang="en-US" smtClean="0"/>
              <a:pPr/>
              <a:t>‹#›</a:t>
            </a:fld>
            <a:endParaRPr lang="en-US"/>
          </a:p>
        </p:txBody>
      </p:sp>
    </p:spTree>
    <p:extLst>
      <p:ext uri="{BB962C8B-B14F-4D97-AF65-F5344CB8AC3E}">
        <p14:creationId xmlns:p14="http://schemas.microsoft.com/office/powerpoint/2010/main" val="9320172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4180622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399727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r>
              <a:rPr lang="en-US"/>
              <a:t>.NET Conf 2020</a:t>
            </a:r>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8453917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959494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1335449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682740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150213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11/8/2021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333785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11/8/2021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84978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9477144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nnouncement">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358A6850-D9C4-3746-B59F-1EB779D13AF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
        <p:nvSpPr>
          <p:cNvPr id="6" name="Rectangle: Rounded Corners 4">
            <a:extLst>
              <a:ext uri="{FF2B5EF4-FFF2-40B4-BE49-F238E27FC236}">
                <a16:creationId xmlns:a16="http://schemas.microsoft.com/office/drawing/2014/main" id="{E3D2D5C4-B844-114B-9697-42D21689D269}"/>
              </a:ext>
            </a:extLst>
          </p:cNvPr>
          <p:cNvSpPr/>
          <p:nvPr userDrawn="1"/>
        </p:nvSpPr>
        <p:spPr bwMode="auto">
          <a:xfrm>
            <a:off x="838200" y="1021680"/>
            <a:ext cx="184609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0" i="0" u="none" strike="noStrike" kern="1200" cap="none" spc="200" normalizeH="0" baseline="0" noProof="0">
                <a:ln>
                  <a:noFill/>
                </a:ln>
                <a:gradFill>
                  <a:gsLst>
                    <a:gs pos="0">
                      <a:srgbClr val="002050"/>
                    </a:gs>
                    <a:gs pos="100000">
                      <a:srgbClr val="002050"/>
                    </a:gs>
                  </a:gsLst>
                  <a:lin ang="5400000" scaled="0"/>
                </a:gradFill>
                <a:effectLst/>
                <a:uLnTx/>
                <a:uFillTx/>
                <a:latin typeface="Open Sans" panose="020B0606030504020204" pitchFamily="34" charset="0"/>
                <a:ea typeface="+mn-ea"/>
                <a:cs typeface="Open Sans" panose="020B0606030504020204" pitchFamily="34" charset="0"/>
              </a:rPr>
              <a:t>RELEASED</a:t>
            </a:r>
          </a:p>
        </p:txBody>
      </p:sp>
      <p:pic>
        <p:nvPicPr>
          <p:cNvPr id="11" name="Graphic 10">
            <a:extLst>
              <a:ext uri="{FF2B5EF4-FFF2-40B4-BE49-F238E27FC236}">
                <a16:creationId xmlns:a16="http://schemas.microsoft.com/office/drawing/2014/main" id="{89CF02AA-2166-2947-AE4F-C1E42119F0B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734126" y="3328313"/>
            <a:ext cx="3291797" cy="3012831"/>
          </a:xfrm>
          <a:prstGeom prst="rect">
            <a:avLst/>
          </a:prstGeom>
        </p:spPr>
      </p:pic>
      <p:sp>
        <p:nvSpPr>
          <p:cNvPr id="12" name="Title 1">
            <a:extLst>
              <a:ext uri="{FF2B5EF4-FFF2-40B4-BE49-F238E27FC236}">
                <a16:creationId xmlns:a16="http://schemas.microsoft.com/office/drawing/2014/main" id="{BA29FA64-87F9-C143-8ECF-2FD642B19CE6}"/>
              </a:ext>
            </a:extLst>
          </p:cNvPr>
          <p:cNvSpPr>
            <a:spLocks noGrp="1"/>
          </p:cNvSpPr>
          <p:nvPr>
            <p:ph type="title" hasCustomPrompt="1"/>
          </p:nvPr>
        </p:nvSpPr>
        <p:spPr>
          <a:xfrm>
            <a:off x="838200" y="1575065"/>
            <a:ext cx="10515600" cy="669008"/>
          </a:xfrm>
        </p:spPr>
        <p:txBody>
          <a:bodyPr>
            <a:normAutofit/>
          </a:bodyPr>
          <a:lstStyle>
            <a:lvl1pPr>
              <a:defRPr sz="3600"/>
            </a:lvl1pPr>
          </a:lstStyle>
          <a:p>
            <a:r>
              <a:rPr lang="en-US"/>
              <a:t>Announcement</a:t>
            </a:r>
          </a:p>
        </p:txBody>
      </p:sp>
      <p:sp>
        <p:nvSpPr>
          <p:cNvPr id="13" name="Content Placeholder 2">
            <a:extLst>
              <a:ext uri="{FF2B5EF4-FFF2-40B4-BE49-F238E27FC236}">
                <a16:creationId xmlns:a16="http://schemas.microsoft.com/office/drawing/2014/main" id="{D1EA77C7-A181-484D-8707-4D5A9B4D5A97}"/>
              </a:ext>
            </a:extLst>
          </p:cNvPr>
          <p:cNvSpPr>
            <a:spLocks noGrp="1"/>
          </p:cNvSpPr>
          <p:nvPr>
            <p:ph idx="1" hasCustomPrompt="1"/>
          </p:nvPr>
        </p:nvSpPr>
        <p:spPr>
          <a:xfrm>
            <a:off x="838200" y="2476901"/>
            <a:ext cx="10515600" cy="2636966"/>
          </a:xfrm>
        </p:spPr>
        <p:txBody>
          <a:bodyPr/>
          <a:lstStyle/>
          <a:p>
            <a:pPr lvl="0"/>
            <a:r>
              <a:rPr lang="en-US"/>
              <a:t>Value prop 1</a:t>
            </a:r>
          </a:p>
          <a:p>
            <a:pPr lvl="0"/>
            <a:r>
              <a:rPr lang="en-US"/>
              <a:t>Value prop 2</a:t>
            </a:r>
          </a:p>
          <a:p>
            <a:pPr lvl="0"/>
            <a:r>
              <a:rPr lang="en-US"/>
              <a:t>Value prop 3</a:t>
            </a:r>
          </a:p>
        </p:txBody>
      </p:sp>
      <p:sp>
        <p:nvSpPr>
          <p:cNvPr id="15" name="Content Placeholder 2">
            <a:extLst>
              <a:ext uri="{FF2B5EF4-FFF2-40B4-BE49-F238E27FC236}">
                <a16:creationId xmlns:a16="http://schemas.microsoft.com/office/drawing/2014/main" id="{50ABA7B6-E505-4F46-AC54-EB852D64446C}"/>
              </a:ext>
            </a:extLst>
          </p:cNvPr>
          <p:cNvSpPr>
            <a:spLocks noGrp="1"/>
          </p:cNvSpPr>
          <p:nvPr>
            <p:ph idx="13" hasCustomPrompt="1"/>
          </p:nvPr>
        </p:nvSpPr>
        <p:spPr>
          <a:xfrm>
            <a:off x="838200" y="5257171"/>
            <a:ext cx="10515600" cy="579149"/>
          </a:xfrm>
        </p:spPr>
        <p:txBody>
          <a:bodyPr/>
          <a:lstStyle>
            <a:lvl1pPr>
              <a:buNone/>
              <a:defRPr>
                <a:solidFill>
                  <a:schemeClr val="accent4">
                    <a:lumMod val="60000"/>
                    <a:lumOff val="40000"/>
                  </a:schemeClr>
                </a:solidFill>
              </a:defRPr>
            </a:lvl1pPr>
          </a:lstStyle>
          <a:p>
            <a:pPr lvl="0"/>
            <a:r>
              <a:rPr lang="en-US"/>
              <a:t>Link</a:t>
            </a:r>
          </a:p>
        </p:txBody>
      </p:sp>
    </p:spTree>
    <p:extLst>
      <p:ext uri="{BB962C8B-B14F-4D97-AF65-F5344CB8AC3E}">
        <p14:creationId xmlns:p14="http://schemas.microsoft.com/office/powerpoint/2010/main" val="3208961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grpId="1" nodeType="withEffect">
                                  <p:stCondLst>
                                    <p:cond delay="0"/>
                                  </p:stCondLst>
                                  <p:childTnLst>
                                    <p:animMotion origin="layout" path="M 2.08333E-6 2.96296E-6 L 2.08333E-6 0.03842 " pathEditMode="relative" rAng="0" ptsTypes="AA">
                                      <p:cBhvr>
                                        <p:cTn id="9" dur="500" spd="-100000" fill="hold"/>
                                        <p:tgtEl>
                                          <p:spTgt spid="6"/>
                                        </p:tgtEl>
                                        <p:attrNameLst>
                                          <p:attrName>ppt_x</p:attrName>
                                          <p:attrName>ppt_y</p:attrName>
                                        </p:attrNameLst>
                                      </p:cBhvr>
                                      <p:rCtr x="0" y="19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0360926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02264769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734369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A11C-A8D4-6C4D-9BC8-64E48AD30D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31764-D0FD-C041-9C7E-0E4A43C88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DC7AB4-98BC-AF48-AFE6-8627194A5CA6}"/>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830E2CE4-748E-A04B-BB23-47BF9CF92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414B8D-DB37-EC43-BCFA-555B02164E2A}"/>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215069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3607691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04981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57EB-4E89-E242-A168-D43300293B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5685AA-91AE-C64E-93AC-A496F2A7B1D3}"/>
              </a:ext>
            </a:extLst>
          </p:cNvPr>
          <p:cNvSpPr>
            <a:spLocks noGrp="1"/>
          </p:cNvSpPr>
          <p:nvPr>
            <p:ph type="body" idx="1"/>
          </p:nvPr>
        </p:nvSpPr>
        <p:spPr>
          <a:xfrm>
            <a:off x="831850" y="4589463"/>
            <a:ext cx="10515600" cy="1500187"/>
          </a:xfrm>
        </p:spPr>
        <p:txBody>
          <a:bodyPr/>
          <a:lstStyle>
            <a:lvl1pPr marL="0" indent="0">
              <a:buNone/>
              <a:defRPr sz="2400">
                <a:solidFill>
                  <a:srgbClr val="66666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92AC60-9D74-8B41-930D-BB628CAABBF0}"/>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16321E3F-34DB-7B4D-9244-CCADF2A14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B0466-2D9D-1140-B7F5-7E5C97FF6F8F}"/>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5136589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36536377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31319416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59743956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11/8/2021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023771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11/8/2021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0213947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257078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D0FB5-8750-2E43-A44E-E5888302001F}"/>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3" name="Footer Placeholder 2">
            <a:extLst>
              <a:ext uri="{FF2B5EF4-FFF2-40B4-BE49-F238E27FC236}">
                <a16:creationId xmlns:a16="http://schemas.microsoft.com/office/drawing/2014/main" id="{FDDB610F-7B19-C746-9E0B-2E5B1ECA56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F611-C530-CE49-B2FA-F7DB8E10BB84}"/>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63612993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F4C8-ACE5-AA41-9EBC-6F219CCD0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919D-151A-7C4C-8A71-C4ABA1A22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FBA6F2-5020-7242-9E57-E0675E0B2F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36613-A664-FA43-A06B-0B7D89B886D7}"/>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6" name="Footer Placeholder 5">
            <a:extLst>
              <a:ext uri="{FF2B5EF4-FFF2-40B4-BE49-F238E27FC236}">
                <a16:creationId xmlns:a16="http://schemas.microsoft.com/office/drawing/2014/main" id="{D8F30207-37C8-244F-BB68-9F8052354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8AD2-D0EA-8F4D-87DC-04542465F06D}"/>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7943159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D9E6-2CA3-2544-A192-D985D823E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2FEFA-8567-2C47-85B7-8DDFFB584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16CA7B-86B2-1443-A763-E8CF8795D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5604EC-890E-114F-B30A-63738A82E2E5}"/>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6" name="Footer Placeholder 5">
            <a:extLst>
              <a:ext uri="{FF2B5EF4-FFF2-40B4-BE49-F238E27FC236}">
                <a16:creationId xmlns:a16="http://schemas.microsoft.com/office/drawing/2014/main" id="{1F1EA932-181E-D243-8AEB-86E683A0CD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439FE-C77A-E345-AB8F-0CF0003F5AA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703842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501-FEE8-4A43-A887-C778D57CCB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E4D5F-58EF-5047-BAEF-694F619DB3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B60468-267F-1F45-AAA2-30AF13763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38E6A-F55F-9B41-BB5F-C47771404DD5}"/>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6" name="Footer Placeholder 5">
            <a:extLst>
              <a:ext uri="{FF2B5EF4-FFF2-40B4-BE49-F238E27FC236}">
                <a16:creationId xmlns:a16="http://schemas.microsoft.com/office/drawing/2014/main" id="{7392FE18-73E8-D64A-AB50-97C717CC84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D3D61-E3AB-0747-BB3D-CFD3451A5BAB}"/>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965372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00A6E-DE0E-2047-9B57-B6C4164431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F9A373-AE7E-BE47-8F90-0C128D8C9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476-02D3-DB4A-8088-2F39581474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882436-7D37-7042-86BD-45DF3540E4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9A76ED-D4BC-F841-81E1-15917572AD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B39283-87BD-9944-A83A-B75EA0420282}"/>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8" name="Footer Placeholder 7">
            <a:extLst>
              <a:ext uri="{FF2B5EF4-FFF2-40B4-BE49-F238E27FC236}">
                <a16:creationId xmlns:a16="http://schemas.microsoft.com/office/drawing/2014/main" id="{A8D46DFF-F0FE-C544-BB34-8F3B5EFEAA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2BAA5F-1E1E-0842-A6CF-0544FADA7B93}"/>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472579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de Sa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399F2-9FD3-8B4E-8048-995480BDB8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B54250-677E-6B4A-9CDF-D7632551AA79}"/>
              </a:ext>
            </a:extLst>
          </p:cNvPr>
          <p:cNvSpPr>
            <a:spLocks noGrp="1"/>
          </p:cNvSpPr>
          <p:nvPr>
            <p:ph idx="1" hasCustomPrompt="1"/>
          </p:nvPr>
        </p:nvSpPr>
        <p:spPr/>
        <p:txBody>
          <a:bodyPr/>
          <a:lstStyle>
            <a:lvl1pPr marL="0" indent="0">
              <a:buNone/>
              <a:defRPr>
                <a:latin typeface="Consolas" panose="020B0609020204030204" pitchFamily="49" charset="0"/>
                <a:cs typeface="Consolas" panose="020B0609020204030204" pitchFamily="49" charset="0"/>
              </a:defRPr>
            </a:lvl1pPr>
            <a:lvl2pPr marL="457200" indent="0">
              <a:buNone/>
              <a:defRPr>
                <a:latin typeface="Consolas" panose="020B0609020204030204" pitchFamily="49" charset="0"/>
                <a:cs typeface="Consolas" panose="020B0609020204030204" pitchFamily="49" charset="0"/>
              </a:defRPr>
            </a:lvl2pPr>
            <a:lvl3pPr marL="914400" indent="0">
              <a:buNone/>
              <a:defRPr>
                <a:latin typeface="Consolas" panose="020B0609020204030204" pitchFamily="49" charset="0"/>
                <a:cs typeface="Consolas" panose="020B0609020204030204" pitchFamily="49" charset="0"/>
              </a:defRPr>
            </a:lvl3pPr>
            <a:lvl4pPr marL="1371600" indent="0">
              <a:buNone/>
              <a:defRPr>
                <a:latin typeface="Consolas" panose="020B0609020204030204" pitchFamily="49" charset="0"/>
                <a:cs typeface="Consolas" panose="020B0609020204030204" pitchFamily="49" charset="0"/>
              </a:defRPr>
            </a:lvl4pPr>
            <a:lvl5pPr marL="1828800" indent="0">
              <a:buNone/>
              <a:defRPr>
                <a:latin typeface="Consolas" panose="020B0609020204030204" pitchFamily="49" charset="0"/>
                <a:cs typeface="Consolas" panose="020B0609020204030204" pitchFamily="49" charset="0"/>
              </a:defRPr>
            </a:lvl5pPr>
          </a:lstStyle>
          <a:p>
            <a:pPr lvl="0"/>
            <a:r>
              <a:rPr lang="en-US"/>
              <a:t>Code sample</a:t>
            </a:r>
          </a:p>
        </p:txBody>
      </p:sp>
      <p:sp>
        <p:nvSpPr>
          <p:cNvPr id="4" name="Date Placeholder 3">
            <a:extLst>
              <a:ext uri="{FF2B5EF4-FFF2-40B4-BE49-F238E27FC236}">
                <a16:creationId xmlns:a16="http://schemas.microsoft.com/office/drawing/2014/main" id="{C99FCBBF-D6D0-BC4D-AB0A-B11358ED6DBC}"/>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5" name="Footer Placeholder 4">
            <a:extLst>
              <a:ext uri="{FF2B5EF4-FFF2-40B4-BE49-F238E27FC236}">
                <a16:creationId xmlns:a16="http://schemas.microsoft.com/office/drawing/2014/main" id="{DE3FDE89-536E-3147-B351-C6AFED60EC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BF063-6C5B-EA48-8839-3A445E637FA8}"/>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2491316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56624A-E4D8-624A-AF52-D5C15E20BD99}"/>
              </a:ext>
            </a:extLst>
          </p:cNvPr>
          <p:cNvSpPr>
            <a:spLocks noGrp="1"/>
          </p:cNvSpPr>
          <p:nvPr>
            <p:ph type="dt" sz="half" idx="10"/>
          </p:nvPr>
        </p:nvSpPr>
        <p:spPr/>
        <p:txBody>
          <a:bodyPr/>
          <a:lstStyle/>
          <a:p>
            <a:fld id="{0A627400-D089-7447-864B-77479EBD4214}" type="datetimeFigureOut">
              <a:rPr lang="en-US" smtClean="0"/>
              <a:pPr/>
              <a:t>11/8/2021</a:t>
            </a:fld>
            <a:endParaRPr lang="en-US"/>
          </a:p>
        </p:txBody>
      </p:sp>
      <p:sp>
        <p:nvSpPr>
          <p:cNvPr id="4" name="Footer Placeholder 3">
            <a:extLst>
              <a:ext uri="{FF2B5EF4-FFF2-40B4-BE49-F238E27FC236}">
                <a16:creationId xmlns:a16="http://schemas.microsoft.com/office/drawing/2014/main" id="{0A51B6B7-52EB-3046-BF6F-023178C750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CAA532-BC67-8A4F-B223-0004D108EADB}"/>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6" name="Chart 5">
            <a:extLst>
              <a:ext uri="{FF2B5EF4-FFF2-40B4-BE49-F238E27FC236}">
                <a16:creationId xmlns:a16="http://schemas.microsoft.com/office/drawing/2014/main" id="{BDCD4FA8-3C28-E842-9AA7-6143A425B8AB}"/>
              </a:ext>
            </a:extLst>
          </p:cNvPr>
          <p:cNvGraphicFramePr/>
          <p:nvPr userDrawn="1"/>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14247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gres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2AABD-0390-5149-AC89-BDB4D26196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FEAFF-80BF-634D-9E1A-5557D42C427B}"/>
              </a:ext>
            </a:extLst>
          </p:cNvPr>
          <p:cNvSpPr>
            <a:spLocks noGrp="1"/>
          </p:cNvSpPr>
          <p:nvPr>
            <p:ph type="dt" sz="half" idx="10"/>
          </p:nvPr>
        </p:nvSpPr>
        <p:spPr/>
        <p:txBody>
          <a:bodyPr/>
          <a:lstStyle/>
          <a:p>
            <a:fld id="{0A627400-D089-7447-864B-77479EBD4214}" type="datetimeFigureOut">
              <a:rPr lang="en-US" smtClean="0"/>
              <a:pPr/>
              <a:t>11/8/2021</a:t>
            </a:fld>
            <a:endParaRPr lang="en-US"/>
          </a:p>
        </p:txBody>
      </p:sp>
      <p:sp>
        <p:nvSpPr>
          <p:cNvPr id="4" name="Footer Placeholder 3">
            <a:extLst>
              <a:ext uri="{FF2B5EF4-FFF2-40B4-BE49-F238E27FC236}">
                <a16:creationId xmlns:a16="http://schemas.microsoft.com/office/drawing/2014/main" id="{414FEAE8-62E8-DF40-B793-395FF00D70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06F6DF-02D9-A943-950B-0BE4E7CCCA9D}"/>
              </a:ext>
            </a:extLst>
          </p:cNvPr>
          <p:cNvSpPr>
            <a:spLocks noGrp="1"/>
          </p:cNvSpPr>
          <p:nvPr>
            <p:ph type="sldNum" sz="quarter" idx="12"/>
          </p:nvPr>
        </p:nvSpPr>
        <p:spPr/>
        <p:txBody>
          <a:bodyPr/>
          <a:lstStyle/>
          <a:p>
            <a:fld id="{CDACE531-2FE7-1449-9EEA-A972806695F4}" type="slidenum">
              <a:rPr lang="en-US" smtClean="0"/>
              <a:pPr/>
              <a:t>‹#›</a:t>
            </a:fld>
            <a:endParaRPr lang="en-US"/>
          </a:p>
        </p:txBody>
      </p:sp>
      <p:graphicFrame>
        <p:nvGraphicFramePr>
          <p:cNvPr id="7" name="Diagram 6">
            <a:extLst>
              <a:ext uri="{FF2B5EF4-FFF2-40B4-BE49-F238E27FC236}">
                <a16:creationId xmlns:a16="http://schemas.microsoft.com/office/drawing/2014/main" id="{11B645DB-1556-2F4A-B659-25BAB30ADD11}"/>
              </a:ext>
            </a:extLst>
          </p:cNvPr>
          <p:cNvGraphicFramePr/>
          <p:nvPr userDrawn="1"/>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3562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10EC-A5E8-2E46-AB03-8D03FBCC2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B57726-BA5E-6945-BEE4-78CB6035864D}"/>
              </a:ext>
            </a:extLst>
          </p:cNvPr>
          <p:cNvSpPr>
            <a:spLocks noGrp="1"/>
          </p:cNvSpPr>
          <p:nvPr>
            <p:ph type="dt" sz="half" idx="10"/>
          </p:nvPr>
        </p:nvSpPr>
        <p:spPr/>
        <p:txBody>
          <a:bodyPr/>
          <a:lstStyle/>
          <a:p>
            <a:fld id="{0A627400-D089-7447-864B-77479EBD4214}" type="datetimeFigureOut">
              <a:rPr lang="en-US" smtClean="0"/>
              <a:t>11/8/2021</a:t>
            </a:fld>
            <a:endParaRPr lang="en-US"/>
          </a:p>
        </p:txBody>
      </p:sp>
      <p:sp>
        <p:nvSpPr>
          <p:cNvPr id="4" name="Footer Placeholder 3">
            <a:extLst>
              <a:ext uri="{FF2B5EF4-FFF2-40B4-BE49-F238E27FC236}">
                <a16:creationId xmlns:a16="http://schemas.microsoft.com/office/drawing/2014/main" id="{ED396361-B795-A142-932A-70BF9F3A54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C45BF7-0A08-3040-A6B3-9DE010871505}"/>
              </a:ext>
            </a:extLst>
          </p:cNvPr>
          <p:cNvSpPr>
            <a:spLocks noGrp="1"/>
          </p:cNvSpPr>
          <p:nvPr>
            <p:ph type="sldNum" sz="quarter" idx="12"/>
          </p:nvPr>
        </p:nvSpPr>
        <p:spPr/>
        <p:txBody>
          <a:bodyPr/>
          <a:lstStyle/>
          <a:p>
            <a:fld id="{CDACE531-2FE7-1449-9EEA-A972806695F4}" type="slidenum">
              <a:rPr lang="en-US" smtClean="0"/>
              <a:t>‹#›</a:t>
            </a:fld>
            <a:endParaRPr lang="en-US"/>
          </a:p>
        </p:txBody>
      </p:sp>
    </p:spTree>
    <p:extLst>
      <p:ext uri="{BB962C8B-B14F-4D97-AF65-F5344CB8AC3E}">
        <p14:creationId xmlns:p14="http://schemas.microsoft.com/office/powerpoint/2010/main" val="1562598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3.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11/8/2021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65804425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702" r:id="rId13"/>
  </p:sldLayoutIdLst>
  <p:txStyles>
    <p:titleStyle>
      <a:lvl1pPr algn="l" defTabSz="914400" rtl="0" eaLnBrk="1" latinLnBrk="0" hangingPunct="1">
        <a:lnSpc>
          <a:spcPct val="90000"/>
        </a:lnSpc>
        <a:spcBef>
          <a:spcPct val="0"/>
        </a:spcBef>
        <a:buNone/>
        <a:defRPr sz="440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11/8/2021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2691677774"/>
      </p:ext>
    </p:extLst>
  </p:cSld>
  <p:clrMap bg1="dk1" tx1="lt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4CE51-D28B-B840-8D63-9996ADF372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A4CEE8-8D92-394C-8F53-0459CF7637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887B45-BF49-1748-9353-271AEFB1E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0A627400-D089-7447-864B-77479EBD4214}" type="datetimeFigureOut">
              <a:rPr lang="en-US" smtClean="0"/>
              <a:pPr/>
              <a:t>11/8/2021</a:t>
            </a:fld>
            <a:endParaRPr lang="en-US"/>
          </a:p>
        </p:txBody>
      </p:sp>
      <p:sp>
        <p:nvSpPr>
          <p:cNvPr id="5" name="Footer Placeholder 4">
            <a:extLst>
              <a:ext uri="{FF2B5EF4-FFF2-40B4-BE49-F238E27FC236}">
                <a16:creationId xmlns:a16="http://schemas.microsoft.com/office/drawing/2014/main" id="{6DA36106-03A4-5447-A2D8-4F4318C0F3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.NET Conf 2020</a:t>
            </a:r>
          </a:p>
        </p:txBody>
      </p:sp>
      <p:sp>
        <p:nvSpPr>
          <p:cNvPr id="6" name="Slide Number Placeholder 5">
            <a:extLst>
              <a:ext uri="{FF2B5EF4-FFF2-40B4-BE49-F238E27FC236}">
                <a16:creationId xmlns:a16="http://schemas.microsoft.com/office/drawing/2014/main" id="{337682CC-4D76-4748-8816-DB7AD4BA38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CDACE531-2FE7-1449-9EEA-A972806695F4}" type="slidenum">
              <a:rPr lang="en-US" smtClean="0"/>
              <a:pPr/>
              <a:t>‹#›</a:t>
            </a:fld>
            <a:endParaRPr lang="en-US"/>
          </a:p>
        </p:txBody>
      </p:sp>
    </p:spTree>
    <p:extLst>
      <p:ext uri="{BB962C8B-B14F-4D97-AF65-F5344CB8AC3E}">
        <p14:creationId xmlns:p14="http://schemas.microsoft.com/office/powerpoint/2010/main" val="931873889"/>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12.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5.emf"/><Relationship Id="rId5" Type="http://schemas.openxmlformats.org/officeDocument/2006/relationships/image" Target="../media/image24.emf"/><Relationship Id="rId10" Type="http://schemas.openxmlformats.org/officeDocument/2006/relationships/image" Target="../media/image29.emf"/><Relationship Id="rId4" Type="http://schemas.openxmlformats.org/officeDocument/2006/relationships/image" Target="../media/image23.emf"/><Relationship Id="rId9" Type="http://schemas.openxmlformats.org/officeDocument/2006/relationships/image" Target="../media/image28.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github.com/Aaronontheweb/Akka.Streams.KafkaDemo"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tinyurl.com/akkastreams" TargetMode="External"/><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hyperlink" Target="https://petabridge.com/bootcam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6.xml"/><Relationship Id="rId6" Type="http://schemas.openxmlformats.org/officeDocument/2006/relationships/image" Target="../media/image7.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Aaronontheweb/Akka.Streams.Benchmark"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EDABDB7A-EC28-4739-83CD-BFBAD13D28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33066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p:txBody>
          <a:bodyPr/>
          <a:lstStyle/>
          <a:p>
            <a:r>
              <a:rPr lang="en-US" dirty="0"/>
              <a:t>Solution: Reactive Streams</a:t>
            </a:r>
          </a:p>
        </p:txBody>
      </p:sp>
      <p:pic>
        <p:nvPicPr>
          <p:cNvPr id="4" name="Picture 3">
            <a:extLst>
              <a:ext uri="{FF2B5EF4-FFF2-40B4-BE49-F238E27FC236}">
                <a16:creationId xmlns:a16="http://schemas.microsoft.com/office/drawing/2014/main" id="{7285A7E3-3F2F-41D6-8364-DD6ED19F0A03}"/>
              </a:ext>
            </a:extLst>
          </p:cNvPr>
          <p:cNvPicPr>
            <a:picLocks/>
          </p:cNvPicPr>
          <p:nvPr/>
        </p:nvPicPr>
        <p:blipFill>
          <a:blip r:embed="rId2"/>
          <a:stretch>
            <a:fillRect/>
          </a:stretch>
        </p:blipFill>
        <p:spPr>
          <a:xfrm>
            <a:off x="3132219" y="1690688"/>
            <a:ext cx="5500116" cy="3185160"/>
          </a:xfrm>
          <a:prstGeom prst="rect">
            <a:avLst/>
          </a:prstGeom>
        </p:spPr>
      </p:pic>
      <p:pic>
        <p:nvPicPr>
          <p:cNvPr id="5" name="Picture 4">
            <a:extLst>
              <a:ext uri="{FF2B5EF4-FFF2-40B4-BE49-F238E27FC236}">
                <a16:creationId xmlns:a16="http://schemas.microsoft.com/office/drawing/2014/main" id="{6C4FD5DA-6FBF-44FB-A7A8-E0C0354E727C}"/>
              </a:ext>
            </a:extLst>
          </p:cNvPr>
          <p:cNvPicPr>
            <a:picLocks/>
          </p:cNvPicPr>
          <p:nvPr/>
        </p:nvPicPr>
        <p:blipFill>
          <a:blip r:embed="rId3"/>
          <a:stretch>
            <a:fillRect/>
          </a:stretch>
        </p:blipFill>
        <p:spPr>
          <a:xfrm>
            <a:off x="3148983" y="3050096"/>
            <a:ext cx="5483352" cy="1825752"/>
          </a:xfrm>
          <a:prstGeom prst="rect">
            <a:avLst/>
          </a:prstGeom>
        </p:spPr>
      </p:pic>
      <p:pic>
        <p:nvPicPr>
          <p:cNvPr id="6" name="Picture 5">
            <a:extLst>
              <a:ext uri="{FF2B5EF4-FFF2-40B4-BE49-F238E27FC236}">
                <a16:creationId xmlns:a16="http://schemas.microsoft.com/office/drawing/2014/main" id="{3B849B8F-C97D-4799-A962-7C5D9127859E}"/>
              </a:ext>
            </a:extLst>
          </p:cNvPr>
          <p:cNvPicPr>
            <a:picLocks/>
          </p:cNvPicPr>
          <p:nvPr/>
        </p:nvPicPr>
        <p:blipFill>
          <a:blip r:embed="rId4"/>
          <a:stretch>
            <a:fillRect/>
          </a:stretch>
        </p:blipFill>
        <p:spPr>
          <a:xfrm>
            <a:off x="3148983" y="3050096"/>
            <a:ext cx="5588508" cy="1825752"/>
          </a:xfrm>
          <a:prstGeom prst="rect">
            <a:avLst/>
          </a:prstGeom>
        </p:spPr>
      </p:pic>
      <p:pic>
        <p:nvPicPr>
          <p:cNvPr id="7" name="Picture 6">
            <a:extLst>
              <a:ext uri="{FF2B5EF4-FFF2-40B4-BE49-F238E27FC236}">
                <a16:creationId xmlns:a16="http://schemas.microsoft.com/office/drawing/2014/main" id="{682DF2F1-8FA5-4DE0-B458-838D335DD4B8}"/>
              </a:ext>
            </a:extLst>
          </p:cNvPr>
          <p:cNvPicPr>
            <a:picLocks/>
          </p:cNvPicPr>
          <p:nvPr/>
        </p:nvPicPr>
        <p:blipFill>
          <a:blip r:embed="rId5"/>
          <a:stretch>
            <a:fillRect/>
          </a:stretch>
        </p:blipFill>
        <p:spPr>
          <a:xfrm>
            <a:off x="3148983" y="2961704"/>
            <a:ext cx="5483352" cy="1914144"/>
          </a:xfrm>
          <a:prstGeom prst="rect">
            <a:avLst/>
          </a:prstGeom>
        </p:spPr>
      </p:pic>
      <p:pic>
        <p:nvPicPr>
          <p:cNvPr id="8" name="Picture 7">
            <a:extLst>
              <a:ext uri="{FF2B5EF4-FFF2-40B4-BE49-F238E27FC236}">
                <a16:creationId xmlns:a16="http://schemas.microsoft.com/office/drawing/2014/main" id="{C4475979-9B0D-4189-8ECD-B8ACA9825E42}"/>
              </a:ext>
            </a:extLst>
          </p:cNvPr>
          <p:cNvPicPr>
            <a:picLocks/>
          </p:cNvPicPr>
          <p:nvPr/>
        </p:nvPicPr>
        <p:blipFill>
          <a:blip r:embed="rId6"/>
          <a:stretch>
            <a:fillRect/>
          </a:stretch>
        </p:blipFill>
        <p:spPr>
          <a:xfrm>
            <a:off x="3148983" y="2897696"/>
            <a:ext cx="5483352" cy="1978152"/>
          </a:xfrm>
          <a:prstGeom prst="rect">
            <a:avLst/>
          </a:prstGeom>
        </p:spPr>
      </p:pic>
      <p:sp>
        <p:nvSpPr>
          <p:cNvPr id="9" name="TextBox 8">
            <a:extLst>
              <a:ext uri="{FF2B5EF4-FFF2-40B4-BE49-F238E27FC236}">
                <a16:creationId xmlns:a16="http://schemas.microsoft.com/office/drawing/2014/main" id="{D1D25902-63EB-49E1-A9B2-57ABC3C48179}"/>
              </a:ext>
            </a:extLst>
          </p:cNvPr>
          <p:cNvSpPr txBox="1"/>
          <p:nvPr/>
        </p:nvSpPr>
        <p:spPr>
          <a:xfrm>
            <a:off x="3123075" y="4692540"/>
            <a:ext cx="5920643" cy="1754326"/>
          </a:xfrm>
          <a:prstGeom prst="rect">
            <a:avLst/>
          </a:prstGeom>
          <a:noFill/>
        </p:spPr>
        <p:txBody>
          <a:bodyPr wrap="square" rtlCol="0">
            <a:spAutoFit/>
          </a:bodyPr>
          <a:lstStyle/>
          <a:p>
            <a:r>
              <a:rPr lang="en-US" dirty="0">
                <a:solidFill>
                  <a:srgbClr val="00B050"/>
                </a:solidFill>
              </a:rPr>
              <a:t>Solution:</a:t>
            </a:r>
          </a:p>
          <a:p>
            <a:pPr marL="342900" indent="-342900">
              <a:buAutoNum type="arabicPeriod"/>
            </a:pPr>
            <a:r>
              <a:rPr lang="en-US" dirty="0">
                <a:solidFill>
                  <a:srgbClr val="00B050"/>
                </a:solidFill>
              </a:rPr>
              <a:t>Allow slower consumers to signal “I’m too busy” to producers and</a:t>
            </a:r>
          </a:p>
          <a:p>
            <a:pPr marL="342900" indent="-342900">
              <a:buAutoNum type="arabicPeriod"/>
            </a:pPr>
            <a:r>
              <a:rPr lang="en-US" dirty="0">
                <a:solidFill>
                  <a:srgbClr val="00B050"/>
                </a:solidFill>
              </a:rPr>
              <a:t>Program producers to handle the “backoff” signal by pausing, compressing, or aggregating work until consumer is ready again.</a:t>
            </a:r>
          </a:p>
        </p:txBody>
      </p:sp>
    </p:spTree>
    <p:extLst>
      <p:ext uri="{BB962C8B-B14F-4D97-AF65-F5344CB8AC3E}">
        <p14:creationId xmlns:p14="http://schemas.microsoft.com/office/powerpoint/2010/main" val="1108877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0156F-0E93-4E73-B71E-4924A29754B7}"/>
              </a:ext>
            </a:extLst>
          </p:cNvPr>
          <p:cNvSpPr>
            <a:spLocks noGrp="1"/>
          </p:cNvSpPr>
          <p:nvPr>
            <p:ph type="title"/>
          </p:nvPr>
        </p:nvSpPr>
        <p:spPr/>
        <p:txBody>
          <a:bodyPr/>
          <a:lstStyle/>
          <a:p>
            <a:r>
              <a:rPr lang="en-US" sz="3600" dirty="0" err="1"/>
              <a:t>Akka.Streams</a:t>
            </a:r>
            <a:r>
              <a:rPr lang="en-US" sz="3600" dirty="0"/>
              <a:t>: .NET Reference Implementation of Reactive Streams</a:t>
            </a:r>
          </a:p>
        </p:txBody>
      </p:sp>
      <p:sp>
        <p:nvSpPr>
          <p:cNvPr id="3" name="Content Placeholder 2">
            <a:extLst>
              <a:ext uri="{FF2B5EF4-FFF2-40B4-BE49-F238E27FC236}">
                <a16:creationId xmlns:a16="http://schemas.microsoft.com/office/drawing/2014/main" id="{52F38D0A-9918-4054-A670-620C9BB132A5}"/>
              </a:ext>
            </a:extLst>
          </p:cNvPr>
          <p:cNvSpPr>
            <a:spLocks noGrp="1"/>
          </p:cNvSpPr>
          <p:nvPr>
            <p:ph idx="1"/>
          </p:nvPr>
        </p:nvSpPr>
        <p:spPr>
          <a:xfrm>
            <a:off x="6096000" y="1600201"/>
            <a:ext cx="4114800" cy="4525963"/>
          </a:xfrm>
        </p:spPr>
        <p:txBody>
          <a:bodyPr/>
          <a:lstStyle/>
          <a:p>
            <a:r>
              <a:rPr lang="en-US" sz="2000" dirty="0"/>
              <a:t>Uses a “pull” model to send backoff signals</a:t>
            </a:r>
          </a:p>
          <a:p>
            <a:r>
              <a:rPr lang="en-US" sz="2000" dirty="0"/>
              <a:t>Pull request == give me N messages</a:t>
            </a:r>
          </a:p>
          <a:p>
            <a:r>
              <a:rPr lang="en-US" sz="2000" dirty="0"/>
              <a:t>Each successful message processed downstream </a:t>
            </a:r>
            <a:r>
              <a:rPr lang="en-US" sz="2000" dirty="0">
                <a:sym typeface="Wingdings" panose="05000000000000000000" pitchFamily="2" charset="2"/>
              </a:rPr>
              <a:t> demand more from upstream</a:t>
            </a:r>
            <a:endParaRPr lang="en-US" sz="2000" dirty="0"/>
          </a:p>
          <a:p>
            <a:r>
              <a:rPr lang="en-US" sz="2000" dirty="0"/>
              <a:t>When demand stops, due to busyness, upstream goes into “backoff”</a:t>
            </a:r>
          </a:p>
          <a:p>
            <a:r>
              <a:rPr lang="en-US" sz="2000" dirty="0">
                <a:solidFill>
                  <a:srgbClr val="00B050"/>
                </a:solidFill>
              </a:rPr>
              <a:t>This makes the entire stream capable of load-balancing itself</a:t>
            </a:r>
          </a:p>
          <a:p>
            <a:r>
              <a:rPr lang="en-US" sz="2000" dirty="0"/>
              <a:t>Built on top of Akka.NET actors</a:t>
            </a:r>
          </a:p>
        </p:txBody>
      </p:sp>
      <p:pic>
        <p:nvPicPr>
          <p:cNvPr id="4" name="Picture 3">
            <a:extLst>
              <a:ext uri="{FF2B5EF4-FFF2-40B4-BE49-F238E27FC236}">
                <a16:creationId xmlns:a16="http://schemas.microsoft.com/office/drawing/2014/main" id="{BFA10F5F-3D1E-4C03-94E4-4AB2FDEF56F1}"/>
              </a:ext>
            </a:extLst>
          </p:cNvPr>
          <p:cNvPicPr>
            <a:picLocks/>
          </p:cNvPicPr>
          <p:nvPr/>
        </p:nvPicPr>
        <p:blipFill>
          <a:blip r:embed="rId2"/>
          <a:stretch>
            <a:fillRect/>
          </a:stretch>
        </p:blipFill>
        <p:spPr>
          <a:xfrm>
            <a:off x="2956300" y="1915133"/>
            <a:ext cx="1752600" cy="3552444"/>
          </a:xfrm>
          <a:prstGeom prst="rect">
            <a:avLst/>
          </a:prstGeom>
        </p:spPr>
      </p:pic>
      <p:pic>
        <p:nvPicPr>
          <p:cNvPr id="5" name="Picture 4">
            <a:extLst>
              <a:ext uri="{FF2B5EF4-FFF2-40B4-BE49-F238E27FC236}">
                <a16:creationId xmlns:a16="http://schemas.microsoft.com/office/drawing/2014/main" id="{27EB9878-4050-4FB4-B68B-0C48B4457AE5}"/>
              </a:ext>
            </a:extLst>
          </p:cNvPr>
          <p:cNvPicPr>
            <a:picLocks/>
          </p:cNvPicPr>
          <p:nvPr/>
        </p:nvPicPr>
        <p:blipFill>
          <a:blip r:embed="rId3"/>
          <a:stretch>
            <a:fillRect/>
          </a:stretch>
        </p:blipFill>
        <p:spPr>
          <a:xfrm>
            <a:off x="2956300" y="1915133"/>
            <a:ext cx="1752600" cy="3552444"/>
          </a:xfrm>
          <a:prstGeom prst="rect">
            <a:avLst/>
          </a:prstGeom>
        </p:spPr>
      </p:pic>
      <p:pic>
        <p:nvPicPr>
          <p:cNvPr id="6" name="Picture 5">
            <a:extLst>
              <a:ext uri="{FF2B5EF4-FFF2-40B4-BE49-F238E27FC236}">
                <a16:creationId xmlns:a16="http://schemas.microsoft.com/office/drawing/2014/main" id="{28B02E50-ACFE-4B44-A79F-0682FCF8DA2A}"/>
              </a:ext>
            </a:extLst>
          </p:cNvPr>
          <p:cNvPicPr>
            <a:picLocks/>
          </p:cNvPicPr>
          <p:nvPr/>
        </p:nvPicPr>
        <p:blipFill>
          <a:blip r:embed="rId4"/>
          <a:stretch>
            <a:fillRect/>
          </a:stretch>
        </p:blipFill>
        <p:spPr>
          <a:xfrm>
            <a:off x="2956300" y="1915133"/>
            <a:ext cx="1752600" cy="3552444"/>
          </a:xfrm>
          <a:prstGeom prst="rect">
            <a:avLst/>
          </a:prstGeom>
        </p:spPr>
      </p:pic>
      <p:pic>
        <p:nvPicPr>
          <p:cNvPr id="7" name="Picture 6">
            <a:extLst>
              <a:ext uri="{FF2B5EF4-FFF2-40B4-BE49-F238E27FC236}">
                <a16:creationId xmlns:a16="http://schemas.microsoft.com/office/drawing/2014/main" id="{2F94C910-4BD6-4ADD-87BF-7D67098B53D9}"/>
              </a:ext>
            </a:extLst>
          </p:cNvPr>
          <p:cNvPicPr>
            <a:picLocks/>
          </p:cNvPicPr>
          <p:nvPr/>
        </p:nvPicPr>
        <p:blipFill>
          <a:blip r:embed="rId5"/>
          <a:stretch>
            <a:fillRect/>
          </a:stretch>
        </p:blipFill>
        <p:spPr>
          <a:xfrm>
            <a:off x="2956300" y="1915133"/>
            <a:ext cx="2791968" cy="3552444"/>
          </a:xfrm>
          <a:prstGeom prst="rect">
            <a:avLst/>
          </a:prstGeom>
        </p:spPr>
      </p:pic>
      <p:pic>
        <p:nvPicPr>
          <p:cNvPr id="8" name="Picture 7">
            <a:extLst>
              <a:ext uri="{FF2B5EF4-FFF2-40B4-BE49-F238E27FC236}">
                <a16:creationId xmlns:a16="http://schemas.microsoft.com/office/drawing/2014/main" id="{77E8286F-BD23-42ED-8832-3C94B252230F}"/>
              </a:ext>
            </a:extLst>
          </p:cNvPr>
          <p:cNvPicPr>
            <a:picLocks/>
          </p:cNvPicPr>
          <p:nvPr/>
        </p:nvPicPr>
        <p:blipFill>
          <a:blip r:embed="rId6"/>
          <a:stretch>
            <a:fillRect/>
          </a:stretch>
        </p:blipFill>
        <p:spPr>
          <a:xfrm>
            <a:off x="2956300" y="1915133"/>
            <a:ext cx="2825496" cy="3552444"/>
          </a:xfrm>
          <a:prstGeom prst="rect">
            <a:avLst/>
          </a:prstGeom>
        </p:spPr>
      </p:pic>
    </p:spTree>
    <p:extLst>
      <p:ext uri="{BB962C8B-B14F-4D97-AF65-F5344CB8AC3E}">
        <p14:creationId xmlns:p14="http://schemas.microsoft.com/office/powerpoint/2010/main" val="3521218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6D23-5B4F-40D4-8C4A-33092497260C}"/>
              </a:ext>
            </a:extLst>
          </p:cNvPr>
          <p:cNvSpPr>
            <a:spLocks noGrp="1"/>
          </p:cNvSpPr>
          <p:nvPr>
            <p:ph type="title"/>
          </p:nvPr>
        </p:nvSpPr>
        <p:spPr/>
        <p:txBody>
          <a:bodyPr/>
          <a:lstStyle/>
          <a:p>
            <a:r>
              <a:rPr lang="en-US" dirty="0"/>
              <a:t>Solving Streaming Problems</a:t>
            </a:r>
          </a:p>
        </p:txBody>
      </p:sp>
      <p:pic>
        <p:nvPicPr>
          <p:cNvPr id="4" name="Picture 3">
            <a:extLst>
              <a:ext uri="{FF2B5EF4-FFF2-40B4-BE49-F238E27FC236}">
                <a16:creationId xmlns:a16="http://schemas.microsoft.com/office/drawing/2014/main" id="{A4109BEA-1066-41D8-AB6E-788E01426260}"/>
              </a:ext>
            </a:extLst>
          </p:cNvPr>
          <p:cNvPicPr>
            <a:picLocks/>
          </p:cNvPicPr>
          <p:nvPr/>
        </p:nvPicPr>
        <p:blipFill>
          <a:blip r:embed="rId3"/>
          <a:stretch>
            <a:fillRect/>
          </a:stretch>
        </p:blipFill>
        <p:spPr>
          <a:xfrm>
            <a:off x="1966404" y="4389964"/>
            <a:ext cx="6891429" cy="1721360"/>
          </a:xfrm>
          <a:prstGeom prst="rect">
            <a:avLst/>
          </a:prstGeom>
        </p:spPr>
      </p:pic>
      <p:pic>
        <p:nvPicPr>
          <p:cNvPr id="5" name="Picture 4">
            <a:extLst>
              <a:ext uri="{FF2B5EF4-FFF2-40B4-BE49-F238E27FC236}">
                <a16:creationId xmlns:a16="http://schemas.microsoft.com/office/drawing/2014/main" id="{924C8D7F-2F7D-4BF6-A007-7A6A124952A8}"/>
              </a:ext>
            </a:extLst>
          </p:cNvPr>
          <p:cNvPicPr>
            <a:picLocks/>
          </p:cNvPicPr>
          <p:nvPr/>
        </p:nvPicPr>
        <p:blipFill>
          <a:blip r:embed="rId4"/>
          <a:stretch>
            <a:fillRect/>
          </a:stretch>
        </p:blipFill>
        <p:spPr>
          <a:xfrm>
            <a:off x="1966404" y="4389964"/>
            <a:ext cx="6891429" cy="1721360"/>
          </a:xfrm>
          <a:prstGeom prst="rect">
            <a:avLst/>
          </a:prstGeom>
        </p:spPr>
      </p:pic>
      <p:pic>
        <p:nvPicPr>
          <p:cNvPr id="6" name="Picture 5">
            <a:extLst>
              <a:ext uri="{FF2B5EF4-FFF2-40B4-BE49-F238E27FC236}">
                <a16:creationId xmlns:a16="http://schemas.microsoft.com/office/drawing/2014/main" id="{D014EE24-38C9-41B6-9040-36B19D7F244D}"/>
              </a:ext>
            </a:extLst>
          </p:cNvPr>
          <p:cNvPicPr>
            <a:picLocks/>
          </p:cNvPicPr>
          <p:nvPr/>
        </p:nvPicPr>
        <p:blipFill>
          <a:blip r:embed="rId5"/>
          <a:stretch>
            <a:fillRect/>
          </a:stretch>
        </p:blipFill>
        <p:spPr>
          <a:xfrm>
            <a:off x="1966404" y="4389964"/>
            <a:ext cx="6891429" cy="1721360"/>
          </a:xfrm>
          <a:prstGeom prst="rect">
            <a:avLst/>
          </a:prstGeom>
        </p:spPr>
      </p:pic>
      <p:pic>
        <p:nvPicPr>
          <p:cNvPr id="7" name="Picture 6">
            <a:extLst>
              <a:ext uri="{FF2B5EF4-FFF2-40B4-BE49-F238E27FC236}">
                <a16:creationId xmlns:a16="http://schemas.microsoft.com/office/drawing/2014/main" id="{AEB00670-13B1-4451-992B-059EB8EF5EB9}"/>
              </a:ext>
            </a:extLst>
          </p:cNvPr>
          <p:cNvPicPr>
            <a:picLocks/>
          </p:cNvPicPr>
          <p:nvPr/>
        </p:nvPicPr>
        <p:blipFill>
          <a:blip r:embed="rId6"/>
          <a:stretch>
            <a:fillRect/>
          </a:stretch>
        </p:blipFill>
        <p:spPr>
          <a:xfrm>
            <a:off x="1966404" y="4389964"/>
            <a:ext cx="6891429" cy="1721360"/>
          </a:xfrm>
          <a:prstGeom prst="rect">
            <a:avLst/>
          </a:prstGeom>
        </p:spPr>
      </p:pic>
      <p:pic>
        <p:nvPicPr>
          <p:cNvPr id="8" name="Picture 7">
            <a:extLst>
              <a:ext uri="{FF2B5EF4-FFF2-40B4-BE49-F238E27FC236}">
                <a16:creationId xmlns:a16="http://schemas.microsoft.com/office/drawing/2014/main" id="{2654E431-50D4-40E6-861B-79EFD3EEB6EE}"/>
              </a:ext>
            </a:extLst>
          </p:cNvPr>
          <p:cNvPicPr>
            <a:picLocks/>
          </p:cNvPicPr>
          <p:nvPr/>
        </p:nvPicPr>
        <p:blipFill>
          <a:blip r:embed="rId7"/>
          <a:stretch>
            <a:fillRect/>
          </a:stretch>
        </p:blipFill>
        <p:spPr>
          <a:xfrm>
            <a:off x="1966404" y="4192382"/>
            <a:ext cx="8238581" cy="1918943"/>
          </a:xfrm>
          <a:prstGeom prst="rect">
            <a:avLst/>
          </a:prstGeom>
        </p:spPr>
      </p:pic>
      <p:pic>
        <p:nvPicPr>
          <p:cNvPr id="9" name="Picture 8">
            <a:extLst>
              <a:ext uri="{FF2B5EF4-FFF2-40B4-BE49-F238E27FC236}">
                <a16:creationId xmlns:a16="http://schemas.microsoft.com/office/drawing/2014/main" id="{A43F4BE3-B2D1-4599-8018-68F74EDDEE9B}"/>
              </a:ext>
            </a:extLst>
          </p:cNvPr>
          <p:cNvPicPr>
            <a:picLocks/>
          </p:cNvPicPr>
          <p:nvPr/>
        </p:nvPicPr>
        <p:blipFill>
          <a:blip r:embed="rId8"/>
          <a:stretch>
            <a:fillRect/>
          </a:stretch>
        </p:blipFill>
        <p:spPr>
          <a:xfrm>
            <a:off x="1966404" y="4389964"/>
            <a:ext cx="8238581" cy="1921936"/>
          </a:xfrm>
          <a:prstGeom prst="rect">
            <a:avLst/>
          </a:prstGeom>
        </p:spPr>
      </p:pic>
      <p:pic>
        <p:nvPicPr>
          <p:cNvPr id="10" name="Picture 9">
            <a:extLst>
              <a:ext uri="{FF2B5EF4-FFF2-40B4-BE49-F238E27FC236}">
                <a16:creationId xmlns:a16="http://schemas.microsoft.com/office/drawing/2014/main" id="{2EAEB589-6E8D-45E7-B807-A9F681667CBB}"/>
              </a:ext>
            </a:extLst>
          </p:cNvPr>
          <p:cNvPicPr>
            <a:picLocks/>
          </p:cNvPicPr>
          <p:nvPr/>
        </p:nvPicPr>
        <p:blipFill>
          <a:blip r:embed="rId9"/>
          <a:stretch>
            <a:fillRect/>
          </a:stretch>
        </p:blipFill>
        <p:spPr>
          <a:xfrm>
            <a:off x="1987015" y="4389964"/>
            <a:ext cx="6891429" cy="1721360"/>
          </a:xfrm>
          <a:prstGeom prst="rect">
            <a:avLst/>
          </a:prstGeom>
        </p:spPr>
      </p:pic>
      <p:pic>
        <p:nvPicPr>
          <p:cNvPr id="11" name="Picture 10">
            <a:extLst>
              <a:ext uri="{FF2B5EF4-FFF2-40B4-BE49-F238E27FC236}">
                <a16:creationId xmlns:a16="http://schemas.microsoft.com/office/drawing/2014/main" id="{9955DFE7-2E8D-4FFB-954A-F9A558BAE6D6}"/>
              </a:ext>
            </a:extLst>
          </p:cNvPr>
          <p:cNvPicPr>
            <a:picLocks/>
          </p:cNvPicPr>
          <p:nvPr/>
        </p:nvPicPr>
        <p:blipFill>
          <a:blip r:embed="rId10"/>
          <a:stretch>
            <a:fillRect/>
          </a:stretch>
        </p:blipFill>
        <p:spPr>
          <a:xfrm>
            <a:off x="3138138" y="1603248"/>
            <a:ext cx="5605272" cy="1825752"/>
          </a:xfrm>
          <a:prstGeom prst="rect">
            <a:avLst/>
          </a:prstGeom>
        </p:spPr>
      </p:pic>
      <p:cxnSp>
        <p:nvCxnSpPr>
          <p:cNvPr id="20" name="Straight Connector 19">
            <a:extLst>
              <a:ext uri="{FF2B5EF4-FFF2-40B4-BE49-F238E27FC236}">
                <a16:creationId xmlns:a16="http://schemas.microsoft.com/office/drawing/2014/main" id="{B59AD8F8-6ACB-4563-8B4D-69D1605C48A8}"/>
              </a:ext>
            </a:extLst>
          </p:cNvPr>
          <p:cNvCxnSpPr>
            <a:cxnSpLocks/>
          </p:cNvCxnSpPr>
          <p:nvPr/>
        </p:nvCxnSpPr>
        <p:spPr>
          <a:xfrm flipV="1">
            <a:off x="2388093" y="2956265"/>
            <a:ext cx="3133818" cy="143369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6BF9E43-ED6B-4A68-9080-12F9517E01CE}"/>
              </a:ext>
            </a:extLst>
          </p:cNvPr>
          <p:cNvCxnSpPr>
            <a:cxnSpLocks/>
          </p:cNvCxnSpPr>
          <p:nvPr/>
        </p:nvCxnSpPr>
        <p:spPr>
          <a:xfrm>
            <a:off x="6670091" y="2992836"/>
            <a:ext cx="3326165" cy="1196553"/>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75B24A1D-59C8-4CD7-8FEB-EA1F439924D9}"/>
              </a:ext>
            </a:extLst>
          </p:cNvPr>
          <p:cNvSpPr/>
          <p:nvPr/>
        </p:nvSpPr>
        <p:spPr>
          <a:xfrm>
            <a:off x="3881125" y="4682473"/>
            <a:ext cx="1824361" cy="1136342"/>
          </a:xfrm>
          <a:prstGeom prst="rect">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C9BCD5B7-CEF5-4DB1-83B8-E9CF11318ED0}"/>
              </a:ext>
            </a:extLst>
          </p:cNvPr>
          <p:cNvSpPr txBox="1"/>
          <p:nvPr/>
        </p:nvSpPr>
        <p:spPr>
          <a:xfrm>
            <a:off x="5998056" y="3749564"/>
            <a:ext cx="2492251" cy="369332"/>
          </a:xfrm>
          <a:prstGeom prst="rect">
            <a:avLst/>
          </a:prstGeom>
          <a:noFill/>
        </p:spPr>
        <p:txBody>
          <a:bodyPr wrap="square" rtlCol="0">
            <a:spAutoFit/>
          </a:bodyPr>
          <a:lstStyle/>
          <a:p>
            <a:r>
              <a:rPr lang="en-US" dirty="0"/>
              <a:t>DB Queries execute here</a:t>
            </a:r>
          </a:p>
        </p:txBody>
      </p:sp>
      <p:cxnSp>
        <p:nvCxnSpPr>
          <p:cNvPr id="29" name="Straight Arrow Connector 28">
            <a:extLst>
              <a:ext uri="{FF2B5EF4-FFF2-40B4-BE49-F238E27FC236}">
                <a16:creationId xmlns:a16="http://schemas.microsoft.com/office/drawing/2014/main" id="{58E7DD09-283B-43B3-B6A6-6DD35707F7F3}"/>
              </a:ext>
            </a:extLst>
          </p:cNvPr>
          <p:cNvCxnSpPr>
            <a:cxnSpLocks/>
            <a:stCxn id="27" idx="2"/>
          </p:cNvCxnSpPr>
          <p:nvPr/>
        </p:nvCxnSpPr>
        <p:spPr>
          <a:xfrm>
            <a:off x="7244182" y="4118896"/>
            <a:ext cx="0" cy="6816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F42BDA6-E5BD-4D2A-9A9B-DCD4BC447A4A}"/>
              </a:ext>
            </a:extLst>
          </p:cNvPr>
          <p:cNvSpPr txBox="1"/>
          <p:nvPr/>
        </p:nvSpPr>
        <p:spPr>
          <a:xfrm>
            <a:off x="3603750" y="3581270"/>
            <a:ext cx="2492251" cy="646331"/>
          </a:xfrm>
          <a:prstGeom prst="rect">
            <a:avLst/>
          </a:prstGeom>
          <a:noFill/>
        </p:spPr>
        <p:txBody>
          <a:bodyPr wrap="square" rtlCol="0">
            <a:spAutoFit/>
          </a:bodyPr>
          <a:lstStyle/>
          <a:p>
            <a:r>
              <a:rPr lang="en-US" dirty="0"/>
              <a:t>Only batches requests once DB can’t keep up</a:t>
            </a:r>
          </a:p>
        </p:txBody>
      </p:sp>
      <p:cxnSp>
        <p:nvCxnSpPr>
          <p:cNvPr id="32" name="Straight Arrow Connector 31">
            <a:extLst>
              <a:ext uri="{FF2B5EF4-FFF2-40B4-BE49-F238E27FC236}">
                <a16:creationId xmlns:a16="http://schemas.microsoft.com/office/drawing/2014/main" id="{30CD9BE0-05E1-47BC-A815-884F245FEEC3}"/>
              </a:ext>
            </a:extLst>
          </p:cNvPr>
          <p:cNvCxnSpPr>
            <a:stCxn id="30" idx="2"/>
          </p:cNvCxnSpPr>
          <p:nvPr/>
        </p:nvCxnSpPr>
        <p:spPr>
          <a:xfrm flipH="1">
            <a:off x="4849875" y="4227601"/>
            <a:ext cx="1" cy="410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8237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3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D22F7-8B1E-40B4-8CE8-FBA12800C4B6}"/>
              </a:ext>
            </a:extLst>
          </p:cNvPr>
          <p:cNvSpPr>
            <a:spLocks noGrp="1"/>
          </p:cNvSpPr>
          <p:nvPr>
            <p:ph type="title"/>
          </p:nvPr>
        </p:nvSpPr>
        <p:spPr/>
        <p:txBody>
          <a:bodyPr/>
          <a:lstStyle/>
          <a:p>
            <a:r>
              <a:rPr lang="en-US" dirty="0"/>
              <a:t>Lots of Useful, Reusable Stages</a:t>
            </a:r>
          </a:p>
        </p:txBody>
      </p:sp>
      <p:sp>
        <p:nvSpPr>
          <p:cNvPr id="3" name="Content Placeholder 2">
            <a:extLst>
              <a:ext uri="{FF2B5EF4-FFF2-40B4-BE49-F238E27FC236}">
                <a16:creationId xmlns:a16="http://schemas.microsoft.com/office/drawing/2014/main" id="{9F9864C9-B4F2-4F73-B38C-A2E104F77FAE}"/>
              </a:ext>
            </a:extLst>
          </p:cNvPr>
          <p:cNvSpPr>
            <a:spLocks noGrp="1"/>
          </p:cNvSpPr>
          <p:nvPr>
            <p:ph idx="1"/>
          </p:nvPr>
        </p:nvSpPr>
        <p:spPr/>
        <p:txBody>
          <a:bodyPr/>
          <a:lstStyle/>
          <a:p>
            <a:r>
              <a:rPr lang="en-US" sz="2400" dirty="0"/>
              <a:t>Combine&lt;T&gt; - merge several sources together</a:t>
            </a:r>
          </a:p>
          <a:p>
            <a:r>
              <a:rPr lang="en-US" sz="2400" dirty="0" err="1"/>
              <a:t>GroupedWithin</a:t>
            </a:r>
            <a:r>
              <a:rPr lang="en-US" sz="2400" dirty="0"/>
              <a:t>&lt;T&gt; - debounce events in groups of N or within T milliseconds</a:t>
            </a:r>
          </a:p>
          <a:p>
            <a:r>
              <a:rPr lang="en-US" sz="2400" dirty="0"/>
              <a:t>Batch&lt;T&gt; - group elements together when downstream is too busy</a:t>
            </a:r>
          </a:p>
          <a:p>
            <a:r>
              <a:rPr lang="en-US" sz="2400" dirty="0"/>
              <a:t>Select&lt;</a:t>
            </a:r>
            <a:r>
              <a:rPr lang="en-US" sz="2400" dirty="0" err="1"/>
              <a:t>TIn,TOut</a:t>
            </a:r>
            <a:r>
              <a:rPr lang="en-US" sz="2400" dirty="0"/>
              <a:t>&gt; - project from one type to another</a:t>
            </a:r>
          </a:p>
          <a:p>
            <a:r>
              <a:rPr lang="en-US" sz="2400" dirty="0"/>
              <a:t>Where&lt;T&gt; - filter out elements based on predicate</a:t>
            </a:r>
          </a:p>
          <a:p>
            <a:r>
              <a:rPr lang="en-US" sz="2400" dirty="0"/>
              <a:t>Broadcast&lt;T&gt; - broadcast stream elements to multiple consumers</a:t>
            </a:r>
          </a:p>
          <a:p>
            <a:r>
              <a:rPr lang="en-US" sz="2400" dirty="0"/>
              <a:t>Throttle&lt;T&gt; - delay the rate at which elements can be passed downstream</a:t>
            </a:r>
          </a:p>
        </p:txBody>
      </p:sp>
    </p:spTree>
    <p:extLst>
      <p:ext uri="{BB962C8B-B14F-4D97-AF65-F5344CB8AC3E}">
        <p14:creationId xmlns:p14="http://schemas.microsoft.com/office/powerpoint/2010/main" val="116545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6178F-C327-422D-A8BD-79A85D672AAC}"/>
              </a:ext>
            </a:extLst>
          </p:cNvPr>
          <p:cNvSpPr>
            <a:spLocks noGrp="1"/>
          </p:cNvSpPr>
          <p:nvPr>
            <p:ph type="title"/>
          </p:nvPr>
        </p:nvSpPr>
        <p:spPr/>
        <p:txBody>
          <a:bodyPr/>
          <a:lstStyle/>
          <a:p>
            <a:r>
              <a:rPr lang="en-US" dirty="0"/>
              <a:t>Materialized Values Integrate </a:t>
            </a:r>
            <a:r>
              <a:rPr lang="en-US" dirty="0" err="1"/>
              <a:t>Akka.Streams</a:t>
            </a:r>
            <a:r>
              <a:rPr lang="en-US" dirty="0"/>
              <a:t> in More Places</a:t>
            </a:r>
          </a:p>
        </p:txBody>
      </p:sp>
      <p:sp>
        <p:nvSpPr>
          <p:cNvPr id="3" name="Content Placeholder 2">
            <a:extLst>
              <a:ext uri="{FF2B5EF4-FFF2-40B4-BE49-F238E27FC236}">
                <a16:creationId xmlns:a16="http://schemas.microsoft.com/office/drawing/2014/main" id="{8B24491A-37E5-4BC8-9B11-3CFED70D8C0E}"/>
              </a:ext>
            </a:extLst>
          </p:cNvPr>
          <p:cNvSpPr>
            <a:spLocks noGrp="1"/>
          </p:cNvSpPr>
          <p:nvPr>
            <p:ph idx="1"/>
          </p:nvPr>
        </p:nvSpPr>
        <p:spPr/>
        <p:txBody>
          <a:bodyPr/>
          <a:lstStyle/>
          <a:p>
            <a:r>
              <a:rPr lang="en-US" dirty="0"/>
              <a:t>Some </a:t>
            </a:r>
            <a:r>
              <a:rPr lang="en-US" dirty="0" err="1"/>
              <a:t>Akka.Streams</a:t>
            </a:r>
            <a:r>
              <a:rPr lang="en-US" dirty="0"/>
              <a:t> stages expose different materialized values you can use to interact with the graph:</a:t>
            </a:r>
          </a:p>
          <a:p>
            <a:pPr lvl="1"/>
            <a:r>
              <a:rPr lang="en-US" dirty="0" err="1"/>
              <a:t>Source.ActorRef</a:t>
            </a:r>
            <a:r>
              <a:rPr lang="en-US" dirty="0"/>
              <a:t> </a:t>
            </a:r>
            <a:r>
              <a:rPr lang="en-US" dirty="0">
                <a:sym typeface="Wingdings" panose="05000000000000000000" pitchFamily="2" charset="2"/>
              </a:rPr>
              <a:t> </a:t>
            </a:r>
            <a:r>
              <a:rPr lang="en-US" dirty="0" err="1">
                <a:sym typeface="Wingdings" panose="05000000000000000000" pitchFamily="2" charset="2"/>
              </a:rPr>
              <a:t>IActorRef</a:t>
            </a:r>
            <a:endParaRPr lang="en-US" dirty="0">
              <a:sym typeface="Wingdings" panose="05000000000000000000" pitchFamily="2" charset="2"/>
            </a:endParaRPr>
          </a:p>
          <a:p>
            <a:pPr lvl="1"/>
            <a:r>
              <a:rPr lang="en-US" dirty="0" err="1">
                <a:sym typeface="Wingdings" panose="05000000000000000000" pitchFamily="2" charset="2"/>
              </a:rPr>
              <a:t>Source.Queue</a:t>
            </a:r>
            <a:r>
              <a:rPr lang="en-US" dirty="0">
                <a:sym typeface="Wingdings" panose="05000000000000000000" pitchFamily="2" charset="2"/>
              </a:rPr>
              <a:t>&lt;T&gt;  </a:t>
            </a:r>
            <a:r>
              <a:rPr lang="en-US" dirty="0" err="1">
                <a:sym typeface="Wingdings" panose="05000000000000000000" pitchFamily="2" charset="2"/>
              </a:rPr>
              <a:t>IQueue</a:t>
            </a:r>
            <a:r>
              <a:rPr lang="en-US" dirty="0">
                <a:sym typeface="Wingdings" panose="05000000000000000000" pitchFamily="2" charset="2"/>
              </a:rPr>
              <a:t>&lt;T&gt;</a:t>
            </a:r>
          </a:p>
          <a:p>
            <a:pPr lvl="1"/>
            <a:r>
              <a:rPr lang="en-US" dirty="0" err="1">
                <a:sym typeface="Wingdings" panose="05000000000000000000" pitchFamily="2" charset="2"/>
              </a:rPr>
              <a:t>Sink.Seq</a:t>
            </a:r>
            <a:r>
              <a:rPr lang="en-US" dirty="0">
                <a:sym typeface="Wingdings" panose="05000000000000000000" pitchFamily="2" charset="2"/>
              </a:rPr>
              <a:t>&lt;T&gt;  </a:t>
            </a:r>
            <a:r>
              <a:rPr lang="en-US" dirty="0" err="1">
                <a:sym typeface="Wingdings" panose="05000000000000000000" pitchFamily="2" charset="2"/>
              </a:rPr>
              <a:t>IImmutableList</a:t>
            </a:r>
            <a:r>
              <a:rPr lang="en-US" dirty="0">
                <a:sym typeface="Wingdings" panose="05000000000000000000" pitchFamily="2" charset="2"/>
              </a:rPr>
              <a:t>&lt;T&gt;</a:t>
            </a:r>
          </a:p>
          <a:p>
            <a:pPr lvl="1"/>
            <a:r>
              <a:rPr lang="en-US" dirty="0" err="1">
                <a:sym typeface="Wingdings" panose="05000000000000000000" pitchFamily="2" charset="2"/>
              </a:rPr>
              <a:t>Sink.RunForEach</a:t>
            </a:r>
            <a:r>
              <a:rPr lang="en-US" dirty="0">
                <a:sym typeface="Wingdings" panose="05000000000000000000" pitchFamily="2" charset="2"/>
              </a:rPr>
              <a:t>&lt;T&gt;  Task&lt;T&gt;</a:t>
            </a:r>
          </a:p>
          <a:p>
            <a:pPr lvl="1"/>
            <a:r>
              <a:rPr lang="en-US" dirty="0" err="1">
                <a:sym typeface="Wingdings" panose="05000000000000000000" pitchFamily="2" charset="2"/>
              </a:rPr>
              <a:t>Sink.AsyncEnumerable</a:t>
            </a:r>
            <a:r>
              <a:rPr lang="en-US" dirty="0">
                <a:sym typeface="Wingdings" panose="05000000000000000000" pitchFamily="2" charset="2"/>
              </a:rPr>
              <a:t>&lt;T&gt;  </a:t>
            </a:r>
            <a:r>
              <a:rPr lang="en-US" dirty="0" err="1">
                <a:sym typeface="Wingdings" panose="05000000000000000000" pitchFamily="2" charset="2"/>
              </a:rPr>
              <a:t>IAsyncEnumerable</a:t>
            </a:r>
            <a:r>
              <a:rPr lang="en-US" dirty="0">
                <a:sym typeface="Wingdings" panose="05000000000000000000" pitchFamily="2" charset="2"/>
              </a:rPr>
              <a:t>&lt;T&gt;</a:t>
            </a:r>
          </a:p>
          <a:p>
            <a:r>
              <a:rPr lang="en-US" dirty="0">
                <a:sym typeface="Wingdings" panose="05000000000000000000" pitchFamily="2" charset="2"/>
              </a:rPr>
              <a:t>These can be passed around to other parts of your application.</a:t>
            </a:r>
            <a:endParaRPr lang="en-US" dirty="0"/>
          </a:p>
        </p:txBody>
      </p:sp>
    </p:spTree>
    <p:extLst>
      <p:ext uri="{BB962C8B-B14F-4D97-AF65-F5344CB8AC3E}">
        <p14:creationId xmlns:p14="http://schemas.microsoft.com/office/powerpoint/2010/main" val="2028621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D991E-767D-FE4B-82AD-96DD0E4D1BDA}"/>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187A8007-73D4-B541-917C-A5A47C426617}"/>
              </a:ext>
            </a:extLst>
          </p:cNvPr>
          <p:cNvSpPr>
            <a:spLocks noGrp="1"/>
          </p:cNvSpPr>
          <p:nvPr>
            <p:ph type="body" idx="1"/>
          </p:nvPr>
        </p:nvSpPr>
        <p:spPr/>
        <p:txBody>
          <a:bodyPr/>
          <a:lstStyle/>
          <a:p>
            <a:r>
              <a:rPr lang="en-US" dirty="0">
                <a:hlinkClick r:id="rId2"/>
              </a:rPr>
              <a:t>https://github.com/Aaronontheweb/Akka.Streams.KafkaDemo</a:t>
            </a:r>
            <a:r>
              <a:rPr lang="en-US" dirty="0"/>
              <a:t> </a:t>
            </a:r>
          </a:p>
        </p:txBody>
      </p:sp>
    </p:spTree>
    <p:extLst>
      <p:ext uri="{BB962C8B-B14F-4D97-AF65-F5344CB8AC3E}">
        <p14:creationId xmlns:p14="http://schemas.microsoft.com/office/powerpoint/2010/main" val="33089862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FE3FC-D1E2-764E-8278-BB37780282A6}"/>
              </a:ext>
            </a:extLst>
          </p:cNvPr>
          <p:cNvSpPr>
            <a:spLocks noGrp="1"/>
          </p:cNvSpPr>
          <p:nvPr>
            <p:ph type="title"/>
          </p:nvPr>
        </p:nvSpPr>
        <p:spPr/>
        <p:txBody>
          <a:bodyPr/>
          <a:lstStyle/>
          <a:p>
            <a:r>
              <a:rPr lang="en-US" dirty="0"/>
              <a:t>Thanks for joining!</a:t>
            </a:r>
          </a:p>
        </p:txBody>
      </p:sp>
      <p:sp>
        <p:nvSpPr>
          <p:cNvPr id="3" name="Text Placeholder 2">
            <a:extLst>
              <a:ext uri="{FF2B5EF4-FFF2-40B4-BE49-F238E27FC236}">
                <a16:creationId xmlns:a16="http://schemas.microsoft.com/office/drawing/2014/main" id="{163FC28D-518A-BF48-8B64-C8BF638EE003}"/>
              </a:ext>
            </a:extLst>
          </p:cNvPr>
          <p:cNvSpPr>
            <a:spLocks noGrp="1"/>
          </p:cNvSpPr>
          <p:nvPr>
            <p:ph type="body" idx="1"/>
          </p:nvPr>
        </p:nvSpPr>
        <p:spPr/>
        <p:txBody>
          <a:bodyPr/>
          <a:lstStyle/>
          <a:p>
            <a:r>
              <a:rPr lang="en-US" dirty="0"/>
              <a:t>Learn more: </a:t>
            </a:r>
          </a:p>
          <a:p>
            <a:pPr marL="342900" indent="-342900">
              <a:buFont typeface="Arial" panose="020B0604020202020204" pitchFamily="34" charset="0"/>
              <a:buChar char="•"/>
            </a:pPr>
            <a:r>
              <a:rPr lang="en-US" dirty="0">
                <a:solidFill>
                  <a:srgbClr val="FF0000"/>
                </a:solidFill>
                <a:hlinkClick r:id="rId3">
                  <a:extLst>
                    <a:ext uri="{A12FA001-AC4F-418D-AE19-62706E023703}">
                      <ahyp:hlinkClr xmlns:ahyp="http://schemas.microsoft.com/office/drawing/2018/hyperlinkcolor" val="tx"/>
                    </a:ext>
                  </a:extLst>
                </a:hlinkClick>
              </a:rPr>
              <a:t>https://tinyurl.com/akkastreams</a:t>
            </a:r>
            <a:r>
              <a:rPr lang="en-US" dirty="0">
                <a:solidFill>
                  <a:srgbClr val="FF0000"/>
                </a:solidFill>
              </a:rPr>
              <a:t> </a:t>
            </a:r>
          </a:p>
          <a:p>
            <a:pPr marL="342900" indent="-342900">
              <a:buFont typeface="Arial" panose="020B0604020202020204" pitchFamily="34" charset="0"/>
              <a:buChar char="•"/>
            </a:pPr>
            <a:r>
              <a:rPr lang="en-US" dirty="0">
                <a:solidFill>
                  <a:srgbClr val="FF0000"/>
                </a:solidFill>
                <a:hlinkClick r:id="rId4">
                  <a:extLst>
                    <a:ext uri="{A12FA001-AC4F-418D-AE19-62706E023703}">
                      <ahyp:hlinkClr xmlns:ahyp="http://schemas.microsoft.com/office/drawing/2018/hyperlinkcolor" val="tx"/>
                    </a:ext>
                  </a:extLst>
                </a:hlinkClick>
              </a:rPr>
              <a:t>https://petabridge.com/bootcamp/</a:t>
            </a:r>
            <a:r>
              <a:rPr lang="en-US" dirty="0">
                <a:solidFill>
                  <a:srgbClr val="FF0000"/>
                </a:solidFill>
              </a:rPr>
              <a:t> </a:t>
            </a:r>
          </a:p>
        </p:txBody>
      </p:sp>
      <p:pic>
        <p:nvPicPr>
          <p:cNvPr id="4" name="Graphic 3">
            <a:extLst>
              <a:ext uri="{FF2B5EF4-FFF2-40B4-BE49-F238E27FC236}">
                <a16:creationId xmlns:a16="http://schemas.microsoft.com/office/drawing/2014/main" id="{92F3B251-7903-A84E-ADBD-87B131AF9AC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378950" y="3803650"/>
            <a:ext cx="2120900" cy="2286000"/>
          </a:xfrm>
          <a:prstGeom prst="rect">
            <a:avLst/>
          </a:prstGeom>
        </p:spPr>
      </p:pic>
    </p:spTree>
    <p:extLst>
      <p:ext uri="{BB962C8B-B14F-4D97-AF65-F5344CB8AC3E}">
        <p14:creationId xmlns:p14="http://schemas.microsoft.com/office/powerpoint/2010/main" val="1138217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F81361A8-31D3-8143-8F3F-AC906256F3D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2000" cy="7106479"/>
          </a:xfrm>
          <a:prstGeom prst="rect">
            <a:avLst/>
          </a:prstGeom>
        </p:spPr>
      </p:pic>
      <p:pic>
        <p:nvPicPr>
          <p:cNvPr id="8" name="Graphic 7">
            <a:extLst>
              <a:ext uri="{FF2B5EF4-FFF2-40B4-BE49-F238E27FC236}">
                <a16:creationId xmlns:a16="http://schemas.microsoft.com/office/drawing/2014/main" id="{1EB15B65-641B-B747-9ED0-F09D51A384B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30059">
            <a:off x="8734126" y="3328313"/>
            <a:ext cx="3291797" cy="3012831"/>
          </a:xfrm>
          <a:prstGeom prst="rect">
            <a:avLst/>
          </a:prstGeom>
        </p:spPr>
      </p:pic>
      <p:sp>
        <p:nvSpPr>
          <p:cNvPr id="2" name="Title 1">
            <a:extLst>
              <a:ext uri="{FF2B5EF4-FFF2-40B4-BE49-F238E27FC236}">
                <a16:creationId xmlns:a16="http://schemas.microsoft.com/office/drawing/2014/main" id="{096FE8AF-C54E-8B47-969A-459B511062AA}"/>
              </a:ext>
            </a:extLst>
          </p:cNvPr>
          <p:cNvSpPr>
            <a:spLocks noGrp="1"/>
          </p:cNvSpPr>
          <p:nvPr>
            <p:ph type="title"/>
          </p:nvPr>
        </p:nvSpPr>
        <p:spPr/>
        <p:txBody>
          <a:bodyPr/>
          <a:lstStyle/>
          <a:p>
            <a:r>
              <a:rPr lang="en-US" dirty="0"/>
              <a:t>Building High Performance Systems with </a:t>
            </a:r>
            <a:r>
              <a:rPr lang="en-US" dirty="0" err="1"/>
              <a:t>Akka.Streams</a:t>
            </a:r>
            <a:endParaRPr lang="en-US" dirty="0"/>
          </a:p>
        </p:txBody>
      </p:sp>
      <p:sp>
        <p:nvSpPr>
          <p:cNvPr id="3" name="Text Placeholder 2">
            <a:extLst>
              <a:ext uri="{FF2B5EF4-FFF2-40B4-BE49-F238E27FC236}">
                <a16:creationId xmlns:a16="http://schemas.microsoft.com/office/drawing/2014/main" id="{0783A175-10B8-0B47-A3ED-FDEB68569CA0}"/>
              </a:ext>
            </a:extLst>
          </p:cNvPr>
          <p:cNvSpPr>
            <a:spLocks noGrp="1"/>
          </p:cNvSpPr>
          <p:nvPr>
            <p:ph type="body" idx="1"/>
          </p:nvPr>
        </p:nvSpPr>
        <p:spPr/>
        <p:txBody>
          <a:bodyPr/>
          <a:lstStyle/>
          <a:p>
            <a:r>
              <a:rPr lang="en-US" dirty="0"/>
              <a:t>By Aaron Stannard, Founder of Akka.NET / CEO </a:t>
            </a:r>
            <a:r>
              <a:rPr lang="en-US" dirty="0" err="1"/>
              <a:t>Petabridge</a:t>
            </a:r>
            <a:endParaRPr lang="en-US" dirty="0"/>
          </a:p>
        </p:txBody>
      </p:sp>
      <p:pic>
        <p:nvPicPr>
          <p:cNvPr id="5" name="Picture 4">
            <a:extLst>
              <a:ext uri="{FF2B5EF4-FFF2-40B4-BE49-F238E27FC236}">
                <a16:creationId xmlns:a16="http://schemas.microsoft.com/office/drawing/2014/main" id="{9CEBF08E-1931-4820-AB06-531CEDE09D27}"/>
              </a:ext>
            </a:extLst>
          </p:cNvPr>
          <p:cNvPicPr>
            <a:picLocks noChangeAspect="1"/>
          </p:cNvPicPr>
          <p:nvPr/>
        </p:nvPicPr>
        <p:blipFill>
          <a:blip r:embed="rId6"/>
          <a:stretch>
            <a:fillRect/>
          </a:stretch>
        </p:blipFill>
        <p:spPr>
          <a:xfrm>
            <a:off x="4167739" y="151494"/>
            <a:ext cx="3856522" cy="2727784"/>
          </a:xfrm>
          <a:prstGeom prst="rect">
            <a:avLst/>
          </a:prstGeom>
        </p:spPr>
      </p:pic>
    </p:spTree>
    <p:extLst>
      <p:ext uri="{BB962C8B-B14F-4D97-AF65-F5344CB8AC3E}">
        <p14:creationId xmlns:p14="http://schemas.microsoft.com/office/powerpoint/2010/main" val="38521206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8AD5E0-0C61-DD4A-B5A5-A197677F4E31}"/>
              </a:ext>
            </a:extLst>
          </p:cNvPr>
          <p:cNvSpPr>
            <a:spLocks noGrp="1"/>
          </p:cNvSpPr>
          <p:nvPr>
            <p:ph type="title"/>
          </p:nvPr>
        </p:nvSpPr>
        <p:spPr/>
        <p:txBody>
          <a:bodyPr/>
          <a:lstStyle/>
          <a:p>
            <a:r>
              <a:rPr lang="en-US" dirty="0" err="1"/>
              <a:t>Akka.Streams</a:t>
            </a:r>
            <a:r>
              <a:rPr lang="en-US" dirty="0"/>
              <a:t>: LINQ-like Async Streams</a:t>
            </a:r>
          </a:p>
        </p:txBody>
      </p:sp>
      <p:sp>
        <p:nvSpPr>
          <p:cNvPr id="7" name="Rectangle 1">
            <a:extLst>
              <a:ext uri="{FF2B5EF4-FFF2-40B4-BE49-F238E27FC236}">
                <a16:creationId xmlns:a16="http://schemas.microsoft.com/office/drawing/2014/main" id="{17354A6F-2553-427B-BA0E-0594C436EF6E}"/>
              </a:ext>
            </a:extLst>
          </p:cNvPr>
          <p:cNvSpPr txBox="1">
            <a:spLocks noChangeArrowheads="1"/>
          </p:cNvSpPr>
          <p:nvPr/>
        </p:nvSpPr>
        <p:spPr bwMode="auto">
          <a:xfrm>
            <a:off x="838199" y="1462137"/>
            <a:ext cx="10515599" cy="5078313"/>
          </a:xfrm>
          <a:prstGeom prst="rect">
            <a:avLst/>
          </a:prstGeom>
          <a:solidFill>
            <a:srgbClr val="26262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2"/>
                </a:solidFill>
                <a:latin typeface="Consolas" panose="020B0609020204030204" pitchFamily="49" charset="0"/>
                <a:ea typeface="Open Sans" panose="020B0606030504020204" pitchFamily="34" charset="0"/>
                <a:cs typeface="Consolas" panose="020B0609020204030204" pitchFamily="49"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2"/>
                </a:solidFill>
                <a:latin typeface="Consolas" panose="020B0609020204030204" pitchFamily="49" charset="0"/>
                <a:ea typeface="Open Sans" panose="020B0606030504020204" pitchFamily="34" charset="0"/>
                <a:cs typeface="Consolas" panose="020B0609020204030204" pitchFamily="49"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2"/>
                </a:solidFill>
                <a:latin typeface="Consolas" panose="020B0609020204030204" pitchFamily="49" charset="0"/>
                <a:ea typeface="Open Sans" panose="020B0606030504020204" pitchFamily="34" charset="0"/>
                <a:cs typeface="Consolas" panose="020B0609020204030204" pitchFamily="49"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Consolas" panose="020B0609020204030204" pitchFamily="49" charset="0"/>
                <a:ea typeface="Open Sans" panose="020B0606030504020204" pitchFamily="34" charset="0"/>
                <a:cs typeface="Consolas" panose="020B0609020204030204" pitchFamily="49"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Consolas" panose="020B0609020204030204" pitchFamily="49" charset="0"/>
                <a:ea typeface="Open Sans" panose="020B0606030504020204" pitchFamily="34" charset="0"/>
                <a:cs typeface="Consolas" panose="020B06090202040302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lnSpc>
                <a:spcPct val="100000"/>
              </a:lnSpc>
              <a:spcBef>
                <a:spcPct val="0"/>
              </a:spcBef>
              <a:spcAft>
                <a:spcPct val="0"/>
              </a:spcAft>
            </a:pPr>
            <a:r>
              <a:rPr lang="en-US" altLang="en-US" sz="1200" dirty="0">
                <a:solidFill>
                  <a:srgbClr val="6C95EB"/>
                </a:solidFill>
                <a:latin typeface="JetBrains Mono"/>
              </a:rPr>
              <a:t>var </a:t>
            </a:r>
            <a:r>
              <a:rPr lang="en-US" altLang="en-US" sz="1200" dirty="0" err="1">
                <a:solidFill>
                  <a:srgbClr val="BDBDBD"/>
                </a:solidFill>
                <a:latin typeface="JetBrains Mono"/>
              </a:rPr>
              <a:t>actorSystem</a:t>
            </a:r>
            <a:r>
              <a:rPr lang="en-US" altLang="en-US" sz="1200" dirty="0">
                <a:solidFill>
                  <a:srgbClr val="BDBDBD"/>
                </a:solidFill>
                <a:latin typeface="JetBrains Mono"/>
              </a:rPr>
              <a:t> = </a:t>
            </a:r>
            <a:r>
              <a:rPr lang="en-US" altLang="en-US" sz="1200" dirty="0" err="1">
                <a:solidFill>
                  <a:srgbClr val="C191FF"/>
                </a:solidFill>
                <a:latin typeface="JetBrains Mono"/>
              </a:rPr>
              <a:t>ActorSystem</a:t>
            </a:r>
            <a:r>
              <a:rPr lang="en-US" altLang="en-US" sz="1200" dirty="0" err="1">
                <a:solidFill>
                  <a:srgbClr val="BDBDBD"/>
                </a:solidFill>
                <a:latin typeface="JetBrains Mono"/>
              </a:rPr>
              <a:t>.</a:t>
            </a:r>
            <a:r>
              <a:rPr lang="en-US" altLang="en-US" sz="1200" dirty="0" err="1">
                <a:solidFill>
                  <a:srgbClr val="39CC8F"/>
                </a:solidFill>
                <a:latin typeface="JetBrains Mono"/>
              </a:rPr>
              <a:t>Create</a:t>
            </a:r>
            <a:r>
              <a:rPr lang="en-US" altLang="en-US" sz="1200" dirty="0">
                <a:solidFill>
                  <a:srgbClr val="BDBDBD"/>
                </a:solidFill>
                <a:latin typeface="JetBrains Mono"/>
              </a:rPr>
              <a:t>(</a:t>
            </a:r>
            <a:r>
              <a:rPr lang="en-US" altLang="en-US" sz="1200" dirty="0">
                <a:solidFill>
                  <a:srgbClr val="C9A26D"/>
                </a:solidFill>
                <a:latin typeface="JetBrains Mono"/>
              </a:rPr>
              <a:t>"</a:t>
            </a:r>
            <a:r>
              <a:rPr lang="en-US" altLang="en-US" sz="1200" dirty="0" err="1">
                <a:solidFill>
                  <a:srgbClr val="C9A26D"/>
                </a:solidFill>
                <a:latin typeface="JetBrains Mono"/>
              </a:rPr>
              <a:t>AkkaStreams</a:t>
            </a:r>
            <a:r>
              <a:rPr lang="en-US" altLang="en-US" sz="1200" dirty="0">
                <a:solidFill>
                  <a:srgbClr val="C9A26D"/>
                </a:solidFill>
                <a:latin typeface="JetBrains Mono"/>
              </a:rPr>
              <a:t>"</a:t>
            </a:r>
            <a:r>
              <a:rPr lang="en-US" altLang="en-US" sz="1200" dirty="0">
                <a:solidFill>
                  <a:srgbClr val="BDBDBD"/>
                </a:solidFill>
                <a:latin typeface="JetBrains Mono"/>
              </a:rPr>
              <a:t>, </a:t>
            </a:r>
            <a:r>
              <a:rPr lang="en-US" altLang="en-US" sz="1200" dirty="0">
                <a:solidFill>
                  <a:srgbClr val="C9A26D"/>
                </a:solidFill>
                <a:latin typeface="JetBrains Mono"/>
              </a:rPr>
              <a:t>@"akka.loglevel = DEBUG"</a:t>
            </a:r>
            <a:r>
              <a:rPr lang="en-US" altLang="en-US" sz="1200" dirty="0">
                <a:solidFill>
                  <a:srgbClr val="BDBDBD"/>
                </a:solidFill>
                <a:latin typeface="JetBrains Mono"/>
              </a:rPr>
              <a:t>);</a:t>
            </a:r>
            <a:br>
              <a:rPr lang="en-US" altLang="en-US" sz="1200" dirty="0">
                <a:solidFill>
                  <a:srgbClr val="BDBDBD"/>
                </a:solidFill>
                <a:latin typeface="JetBrains Mono"/>
              </a:rPr>
            </a:br>
            <a:r>
              <a:rPr lang="en-US" altLang="en-US" sz="1200" dirty="0">
                <a:solidFill>
                  <a:srgbClr val="6C95EB"/>
                </a:solidFill>
                <a:latin typeface="JetBrains Mono"/>
              </a:rPr>
              <a:t>var </a:t>
            </a:r>
            <a:r>
              <a:rPr lang="en-US" altLang="en-US" sz="1200" dirty="0">
                <a:solidFill>
                  <a:srgbClr val="BDBDBD"/>
                </a:solidFill>
                <a:latin typeface="JetBrains Mono"/>
              </a:rPr>
              <a:t>materializer = </a:t>
            </a:r>
            <a:r>
              <a:rPr lang="en-US" altLang="en-US" sz="1200" dirty="0" err="1">
                <a:solidFill>
                  <a:srgbClr val="BDBDBD"/>
                </a:solidFill>
                <a:latin typeface="JetBrains Mono"/>
              </a:rPr>
              <a:t>actorSystem.</a:t>
            </a:r>
            <a:r>
              <a:rPr lang="en-US" altLang="en-US" sz="1200" dirty="0" err="1">
                <a:solidFill>
                  <a:srgbClr val="39CC8F"/>
                </a:solidFill>
                <a:latin typeface="JetBrains Mono"/>
              </a:rPr>
              <a:t>Materializer</a:t>
            </a:r>
            <a:r>
              <a:rPr lang="en-US" altLang="en-US" sz="1200" dirty="0">
                <a:solidFill>
                  <a:srgbClr val="BDBDBD"/>
                </a:solidFill>
                <a:latin typeface="JetBrains Mono"/>
              </a:rPr>
              <a:t>();</a:t>
            </a:r>
            <a:br>
              <a:rPr lang="en-US" altLang="en-US" sz="1200" dirty="0">
                <a:solidFill>
                  <a:srgbClr val="BDBDBD"/>
                </a:solidFill>
                <a:latin typeface="JetBrains Mono"/>
              </a:rPr>
            </a:br>
            <a:br>
              <a:rPr lang="en-US" altLang="en-US" sz="1200" dirty="0">
                <a:solidFill>
                  <a:srgbClr val="BDBDBD"/>
                </a:solidFill>
                <a:latin typeface="JetBrains Mono"/>
              </a:rPr>
            </a:br>
            <a:r>
              <a:rPr lang="en-US" altLang="en-US" sz="1200" i="1" dirty="0">
                <a:solidFill>
                  <a:srgbClr val="85C46C"/>
                </a:solidFill>
                <a:latin typeface="JetBrains Mono"/>
              </a:rPr>
              <a:t>// create server</a:t>
            </a:r>
            <a:br>
              <a:rPr lang="en-US" altLang="en-US" sz="1200" i="1" dirty="0">
                <a:solidFill>
                  <a:srgbClr val="85C46C"/>
                </a:solidFill>
                <a:latin typeface="JetBrains Mono"/>
              </a:rPr>
            </a:br>
            <a:r>
              <a:rPr lang="en-US" altLang="en-US" sz="1200" dirty="0">
                <a:solidFill>
                  <a:srgbClr val="C191FF"/>
                </a:solidFill>
                <a:latin typeface="JetBrains Mono"/>
              </a:rPr>
              <a:t>Source</a:t>
            </a:r>
            <a:r>
              <a:rPr lang="en-US" altLang="en-US" sz="1200" dirty="0">
                <a:solidFill>
                  <a:srgbClr val="BDBDBD"/>
                </a:solidFill>
                <a:latin typeface="JetBrains Mono"/>
              </a:rPr>
              <a:t>&lt;</a:t>
            </a:r>
            <a:r>
              <a:rPr lang="en-US" altLang="en-US" sz="1200" dirty="0" err="1">
                <a:solidFill>
                  <a:srgbClr val="C191FF"/>
                </a:solidFill>
                <a:latin typeface="JetBrains Mono"/>
              </a:rPr>
              <a:t>Dsl</a:t>
            </a:r>
            <a:r>
              <a:rPr lang="en-US" altLang="en-US" sz="1200" dirty="0" err="1">
                <a:solidFill>
                  <a:srgbClr val="BDBDBD"/>
                </a:solidFill>
                <a:latin typeface="JetBrains Mono"/>
              </a:rPr>
              <a:t>.</a:t>
            </a:r>
            <a:r>
              <a:rPr lang="en-US" altLang="en-US" sz="1200" dirty="0" err="1">
                <a:solidFill>
                  <a:srgbClr val="C191FF"/>
                </a:solidFill>
                <a:latin typeface="JetBrains Mono"/>
              </a:rPr>
              <a:t>Tcp</a:t>
            </a:r>
            <a:r>
              <a:rPr lang="en-US" altLang="en-US" sz="1200" dirty="0" err="1">
                <a:solidFill>
                  <a:srgbClr val="BDBDBD"/>
                </a:solidFill>
                <a:latin typeface="JetBrains Mono"/>
              </a:rPr>
              <a:t>.</a:t>
            </a:r>
            <a:r>
              <a:rPr lang="en-US" altLang="en-US" sz="1200" dirty="0" err="1">
                <a:solidFill>
                  <a:srgbClr val="E1BFFF"/>
                </a:solidFill>
                <a:latin typeface="JetBrains Mono"/>
              </a:rPr>
              <a:t>IncomingConnection</a:t>
            </a:r>
            <a:r>
              <a:rPr lang="en-US" altLang="en-US" sz="1200" dirty="0">
                <a:solidFill>
                  <a:srgbClr val="BDBDBD"/>
                </a:solidFill>
                <a:latin typeface="JetBrains Mono"/>
              </a:rPr>
              <a:t>, </a:t>
            </a:r>
            <a:r>
              <a:rPr lang="en-US" altLang="en-US" sz="1200" dirty="0">
                <a:solidFill>
                  <a:srgbClr val="C191FF"/>
                </a:solidFill>
                <a:latin typeface="JetBrains Mono"/>
              </a:rPr>
              <a:t>Task</a:t>
            </a:r>
            <a:r>
              <a:rPr lang="en-US" altLang="en-US" sz="1200" dirty="0">
                <a:solidFill>
                  <a:srgbClr val="BDBDBD"/>
                </a:solidFill>
                <a:latin typeface="JetBrains Mono"/>
              </a:rPr>
              <a:t>&lt;</a:t>
            </a:r>
            <a:r>
              <a:rPr lang="en-US" altLang="en-US" sz="1200" dirty="0" err="1">
                <a:solidFill>
                  <a:srgbClr val="C191FF"/>
                </a:solidFill>
                <a:latin typeface="JetBrains Mono"/>
              </a:rPr>
              <a:t>Dsl</a:t>
            </a:r>
            <a:r>
              <a:rPr lang="en-US" altLang="en-US" sz="1200" dirty="0" err="1">
                <a:solidFill>
                  <a:srgbClr val="BDBDBD"/>
                </a:solidFill>
                <a:latin typeface="JetBrains Mono"/>
              </a:rPr>
              <a:t>.</a:t>
            </a:r>
            <a:r>
              <a:rPr lang="en-US" altLang="en-US" sz="1200" dirty="0" err="1">
                <a:solidFill>
                  <a:srgbClr val="C191FF"/>
                </a:solidFill>
                <a:latin typeface="JetBrains Mono"/>
              </a:rPr>
              <a:t>Tcp</a:t>
            </a:r>
            <a:r>
              <a:rPr lang="en-US" altLang="en-US" sz="1200" dirty="0" err="1">
                <a:solidFill>
                  <a:srgbClr val="BDBDBD"/>
                </a:solidFill>
                <a:latin typeface="JetBrains Mono"/>
              </a:rPr>
              <a:t>.</a:t>
            </a:r>
            <a:r>
              <a:rPr lang="en-US" altLang="en-US" sz="1200" dirty="0" err="1">
                <a:solidFill>
                  <a:srgbClr val="E1BFFF"/>
                </a:solidFill>
                <a:latin typeface="JetBrains Mono"/>
              </a:rPr>
              <a:t>ServerBinding</a:t>
            </a:r>
            <a:r>
              <a:rPr lang="en-US" altLang="en-US" sz="1200" dirty="0">
                <a:solidFill>
                  <a:srgbClr val="BDBDBD"/>
                </a:solidFill>
                <a:latin typeface="JetBrains Mono"/>
              </a:rPr>
              <a:t>&gt;&gt; connections = </a:t>
            </a:r>
            <a:r>
              <a:rPr lang="en-US" altLang="en-US" sz="1200" dirty="0" err="1">
                <a:solidFill>
                  <a:srgbClr val="BDBDBD"/>
                </a:solidFill>
                <a:latin typeface="JetBrains Mono"/>
              </a:rPr>
              <a:t>actorSystem.</a:t>
            </a:r>
            <a:r>
              <a:rPr lang="en-US" altLang="en-US" sz="1200" dirty="0" err="1">
                <a:solidFill>
                  <a:srgbClr val="39CC8F"/>
                </a:solidFill>
                <a:latin typeface="JetBrains Mono"/>
              </a:rPr>
              <a:t>TcpStream</a:t>
            </a:r>
            <a:r>
              <a:rPr lang="en-US" altLang="en-US" sz="1200" dirty="0">
                <a:solidFill>
                  <a:srgbClr val="BDBDBD"/>
                </a:solidFill>
                <a:latin typeface="JetBrains Mono"/>
              </a:rPr>
              <a:t>().</a:t>
            </a:r>
            <a:r>
              <a:rPr lang="en-US" altLang="en-US" sz="1200" dirty="0">
                <a:solidFill>
                  <a:srgbClr val="39CC8F"/>
                </a:solidFill>
                <a:latin typeface="JetBrains Mono"/>
              </a:rPr>
              <a:t>Bind</a:t>
            </a:r>
            <a:r>
              <a:rPr lang="en-US" altLang="en-US" sz="1200" dirty="0">
                <a:solidFill>
                  <a:srgbClr val="BDBDBD"/>
                </a:solidFill>
                <a:latin typeface="JetBrains Mono"/>
              </a:rPr>
              <a:t>(</a:t>
            </a:r>
            <a:r>
              <a:rPr lang="en-US" altLang="en-US" sz="1200" dirty="0">
                <a:solidFill>
                  <a:srgbClr val="C9A26D"/>
                </a:solidFill>
                <a:latin typeface="JetBrains Mono"/>
              </a:rPr>
              <a:t>"127.0.0.1"</a:t>
            </a:r>
            <a:r>
              <a:rPr lang="en-US" altLang="en-US" sz="1200" dirty="0">
                <a:solidFill>
                  <a:srgbClr val="BDBDBD"/>
                </a:solidFill>
                <a:latin typeface="JetBrains Mono"/>
              </a:rPr>
              <a:t>, </a:t>
            </a:r>
            <a:r>
              <a:rPr lang="en-US" altLang="en-US" sz="1200" dirty="0">
                <a:solidFill>
                  <a:srgbClr val="ED94C0"/>
                </a:solidFill>
                <a:latin typeface="JetBrains Mono"/>
              </a:rPr>
              <a:t>8888</a:t>
            </a:r>
            <a:r>
              <a:rPr lang="en-US" altLang="en-US" sz="1200" dirty="0">
                <a:solidFill>
                  <a:srgbClr val="BDBDBD"/>
                </a:solidFill>
                <a:latin typeface="JetBrains Mono"/>
              </a:rPr>
              <a:t>);</a:t>
            </a:r>
            <a:br>
              <a:rPr lang="en-US" altLang="en-US" sz="1200" dirty="0">
                <a:solidFill>
                  <a:srgbClr val="BDBDBD"/>
                </a:solidFill>
                <a:latin typeface="JetBrains Mono"/>
              </a:rPr>
            </a:br>
            <a:br>
              <a:rPr lang="en-US" altLang="en-US" sz="1200" dirty="0">
                <a:solidFill>
                  <a:srgbClr val="BDBDBD"/>
                </a:solidFill>
                <a:latin typeface="JetBrains Mono"/>
              </a:rPr>
            </a:br>
            <a:r>
              <a:rPr lang="en-US" altLang="en-US" sz="1200" dirty="0">
                <a:solidFill>
                  <a:srgbClr val="6C95EB"/>
                </a:solidFill>
                <a:latin typeface="JetBrains Mono"/>
              </a:rPr>
              <a:t>var </a:t>
            </a:r>
            <a:r>
              <a:rPr lang="en-US" altLang="en-US" sz="1200" dirty="0">
                <a:solidFill>
                  <a:srgbClr val="BDBDBD"/>
                </a:solidFill>
                <a:latin typeface="JetBrains Mono"/>
              </a:rPr>
              <a:t>(</a:t>
            </a:r>
            <a:r>
              <a:rPr lang="en-US" altLang="en-US" sz="1200" dirty="0" err="1">
                <a:solidFill>
                  <a:srgbClr val="BDBDBD"/>
                </a:solidFill>
                <a:latin typeface="JetBrains Mono"/>
              </a:rPr>
              <a:t>serverBind</a:t>
            </a:r>
            <a:r>
              <a:rPr lang="en-US" altLang="en-US" sz="1200" dirty="0">
                <a:solidFill>
                  <a:srgbClr val="BDBDBD"/>
                </a:solidFill>
                <a:latin typeface="JetBrains Mono"/>
              </a:rPr>
              <a:t>, source) = </a:t>
            </a:r>
            <a:r>
              <a:rPr lang="en-US" altLang="en-US" sz="1200" dirty="0" err="1">
                <a:solidFill>
                  <a:srgbClr val="BDBDBD"/>
                </a:solidFill>
                <a:latin typeface="JetBrains Mono"/>
              </a:rPr>
              <a:t>connections.</a:t>
            </a:r>
            <a:r>
              <a:rPr lang="en-US" altLang="en-US" sz="1200" dirty="0" err="1">
                <a:solidFill>
                  <a:srgbClr val="39CC8F"/>
                </a:solidFill>
                <a:latin typeface="JetBrains Mono"/>
              </a:rPr>
              <a:t>PreMaterialize</a:t>
            </a:r>
            <a:r>
              <a:rPr lang="en-US" altLang="en-US" sz="1200" dirty="0">
                <a:solidFill>
                  <a:srgbClr val="BDBDBD"/>
                </a:solidFill>
                <a:latin typeface="JetBrains Mono"/>
              </a:rPr>
              <a:t>(materializer);</a:t>
            </a:r>
            <a:br>
              <a:rPr lang="en-US" altLang="en-US" sz="1200" dirty="0">
                <a:solidFill>
                  <a:srgbClr val="BDBDBD"/>
                </a:solidFill>
                <a:latin typeface="JetBrains Mono"/>
              </a:rPr>
            </a:br>
            <a:br>
              <a:rPr lang="en-US" altLang="en-US" sz="1200" dirty="0">
                <a:solidFill>
                  <a:srgbClr val="BDBDBD"/>
                </a:solidFill>
                <a:latin typeface="JetBrains Mono"/>
              </a:rPr>
            </a:br>
            <a:r>
              <a:rPr lang="en-US" altLang="en-US" sz="1200" i="1" dirty="0">
                <a:solidFill>
                  <a:srgbClr val="85C46C"/>
                </a:solidFill>
                <a:latin typeface="JetBrains Mono"/>
              </a:rPr>
              <a:t>// server event handler - per connection</a:t>
            </a:r>
            <a:br>
              <a:rPr lang="en-US" altLang="en-US" sz="1200" i="1" dirty="0">
                <a:solidFill>
                  <a:srgbClr val="85C46C"/>
                </a:solidFill>
                <a:latin typeface="JetBrains Mono"/>
              </a:rPr>
            </a:br>
            <a:r>
              <a:rPr lang="en-US" altLang="en-US" sz="1200" dirty="0" err="1">
                <a:solidFill>
                  <a:srgbClr val="BDBDBD"/>
                </a:solidFill>
                <a:latin typeface="JetBrains Mono"/>
              </a:rPr>
              <a:t>source.</a:t>
            </a:r>
            <a:r>
              <a:rPr lang="en-US" altLang="en-US" sz="1200" dirty="0" err="1">
                <a:solidFill>
                  <a:srgbClr val="39CC8F"/>
                </a:solidFill>
                <a:latin typeface="JetBrains Mono"/>
              </a:rPr>
              <a:t>RunForeach</a:t>
            </a:r>
            <a:r>
              <a:rPr lang="en-US" altLang="en-US" sz="1200" dirty="0">
                <a:solidFill>
                  <a:srgbClr val="BDBDBD"/>
                </a:solidFill>
                <a:latin typeface="JetBrains Mono"/>
              </a:rPr>
              <a:t>(conn </a:t>
            </a:r>
            <a:r>
              <a:rPr lang="en-US" altLang="en-US" sz="1200" dirty="0">
                <a:solidFill>
                  <a:srgbClr val="D0D0D0"/>
                </a:solidFill>
                <a:latin typeface="JetBrains Mono"/>
              </a:rPr>
              <a:t>=&gt;</a:t>
            </a:r>
            <a:br>
              <a:rPr lang="en-US" altLang="en-US" sz="1200" dirty="0">
                <a:solidFill>
                  <a:srgbClr val="D0D0D0"/>
                </a:solidFill>
                <a:latin typeface="JetBrains Mono"/>
              </a:rPr>
            </a:br>
            <a:r>
              <a:rPr lang="en-US" altLang="en-US" sz="1200" dirty="0">
                <a:solidFill>
                  <a:srgbClr val="BDBDBD"/>
                </a:solidFill>
                <a:latin typeface="JetBrains Mono"/>
              </a:rPr>
              <a:t>{</a:t>
            </a: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a:solidFill>
                  <a:srgbClr val="6C95EB"/>
                </a:solidFill>
                <a:latin typeface="JetBrains Mono"/>
              </a:rPr>
              <a:t>var </a:t>
            </a:r>
            <a:r>
              <a:rPr lang="en-US" altLang="en-US" sz="1200" dirty="0">
                <a:solidFill>
                  <a:srgbClr val="BDBDBD"/>
                </a:solidFill>
                <a:latin typeface="JetBrains Mono"/>
              </a:rPr>
              <a:t>echo = </a:t>
            </a:r>
            <a:r>
              <a:rPr lang="en-US" altLang="en-US" sz="1200" dirty="0" err="1">
                <a:solidFill>
                  <a:srgbClr val="C191FF"/>
                </a:solidFill>
                <a:latin typeface="JetBrains Mono"/>
              </a:rPr>
              <a:t>Flow</a:t>
            </a:r>
            <a:r>
              <a:rPr lang="en-US" altLang="en-US" sz="1200" dirty="0" err="1">
                <a:solidFill>
                  <a:srgbClr val="BDBDBD"/>
                </a:solidFill>
                <a:latin typeface="JetBrains Mono"/>
              </a:rPr>
              <a:t>.</a:t>
            </a:r>
            <a:r>
              <a:rPr lang="en-US" altLang="en-US" sz="1200" dirty="0" err="1">
                <a:solidFill>
                  <a:srgbClr val="39CC8F"/>
                </a:solidFill>
                <a:latin typeface="JetBrains Mono"/>
              </a:rPr>
              <a:t>Create</a:t>
            </a:r>
            <a:r>
              <a:rPr lang="en-US" altLang="en-US" sz="1200" dirty="0">
                <a:solidFill>
                  <a:srgbClr val="BDBDBD"/>
                </a:solidFill>
                <a:latin typeface="JetBrains Mono"/>
              </a:rPr>
              <a:t>&lt;</a:t>
            </a:r>
            <a:r>
              <a:rPr lang="en-US" altLang="en-US" sz="1200" dirty="0" err="1">
                <a:solidFill>
                  <a:srgbClr val="C191FF"/>
                </a:solidFill>
                <a:latin typeface="JetBrains Mono"/>
              </a:rPr>
              <a:t>ByteString</a:t>
            </a:r>
            <a:r>
              <a:rPr lang="en-US" altLang="en-US" sz="1200" dirty="0">
                <a:solidFill>
                  <a:srgbClr val="BDBDBD"/>
                </a:solidFill>
                <a:latin typeface="JetBrains Mono"/>
              </a:rPr>
              <a:t>&gt;()</a:t>
            </a: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a:solidFill>
                  <a:srgbClr val="39CC8F"/>
                </a:solidFill>
                <a:latin typeface="JetBrains Mono"/>
              </a:rPr>
              <a:t>Via</a:t>
            </a:r>
            <a:r>
              <a:rPr lang="en-US" altLang="en-US" sz="1200" dirty="0">
                <a:solidFill>
                  <a:srgbClr val="BDBDBD"/>
                </a:solidFill>
                <a:latin typeface="JetBrains Mono"/>
              </a:rPr>
              <a:t>(</a:t>
            </a:r>
            <a:r>
              <a:rPr lang="en-US" altLang="en-US" sz="1200" dirty="0">
                <a:solidFill>
                  <a:srgbClr val="66C3CC"/>
                </a:solidFill>
                <a:latin typeface="JetBrains Mono"/>
              </a:rPr>
              <a:t>Decoder</a:t>
            </a:r>
            <a:r>
              <a:rPr lang="en-US" altLang="en-US" sz="1200" dirty="0">
                <a:solidFill>
                  <a:srgbClr val="BDBDBD"/>
                </a:solidFill>
                <a:latin typeface="JetBrains Mono"/>
              </a:rPr>
              <a:t>)</a:t>
            </a: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a:solidFill>
                  <a:srgbClr val="39CC8F"/>
                </a:solidFill>
                <a:latin typeface="JetBrains Mono"/>
              </a:rPr>
              <a:t>Select</a:t>
            </a:r>
            <a:r>
              <a:rPr lang="en-US" altLang="en-US" sz="1200" dirty="0">
                <a:solidFill>
                  <a:srgbClr val="BDBDBD"/>
                </a:solidFill>
                <a:latin typeface="JetBrains Mono"/>
              </a:rPr>
              <a:t>(c </a:t>
            </a:r>
            <a:r>
              <a:rPr lang="en-US" altLang="en-US" sz="1200" dirty="0">
                <a:solidFill>
                  <a:srgbClr val="D0D0D0"/>
                </a:solidFill>
                <a:latin typeface="JetBrains Mono"/>
              </a:rPr>
              <a:t>=&gt; </a:t>
            </a:r>
            <a:r>
              <a:rPr lang="en-US" altLang="en-US" sz="1200" dirty="0" err="1">
                <a:solidFill>
                  <a:srgbClr val="BDBDBD"/>
                </a:solidFill>
                <a:latin typeface="JetBrains Mono"/>
              </a:rPr>
              <a:t>c.</a:t>
            </a:r>
            <a:r>
              <a:rPr lang="en-US" altLang="en-US" sz="1200" dirty="0" err="1">
                <a:solidFill>
                  <a:srgbClr val="39CC8F"/>
                </a:solidFill>
                <a:latin typeface="JetBrains Mono"/>
              </a:rPr>
              <a:t>ToString</a:t>
            </a:r>
            <a:r>
              <a:rPr lang="en-US" altLang="en-US" sz="1200" dirty="0">
                <a:solidFill>
                  <a:srgbClr val="BDBDBD"/>
                </a:solidFill>
                <a:latin typeface="JetBrains Mono"/>
              </a:rPr>
              <a:t>())</a:t>
            </a: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a:solidFill>
                  <a:srgbClr val="39CC8F"/>
                </a:solidFill>
                <a:latin typeface="JetBrains Mono"/>
              </a:rPr>
              <a:t>Select</a:t>
            </a:r>
            <a:r>
              <a:rPr lang="en-US" altLang="en-US" sz="1200" dirty="0">
                <a:solidFill>
                  <a:srgbClr val="BDBDBD"/>
                </a:solidFill>
                <a:latin typeface="JetBrains Mono"/>
              </a:rPr>
              <a:t>(c </a:t>
            </a:r>
            <a:r>
              <a:rPr lang="en-US" altLang="en-US" sz="1200" dirty="0">
                <a:solidFill>
                  <a:srgbClr val="D0D0D0"/>
                </a:solidFill>
                <a:latin typeface="JetBrains Mono"/>
              </a:rPr>
              <a:t>=&gt;</a:t>
            </a:r>
            <a:br>
              <a:rPr lang="en-US" altLang="en-US" sz="1200" dirty="0">
                <a:solidFill>
                  <a:srgbClr val="D0D0D0"/>
                </a:solidFill>
                <a:latin typeface="JetBrains Mono"/>
              </a:rPr>
            </a:br>
            <a:r>
              <a:rPr lang="en-US" altLang="en-US" sz="1200" dirty="0">
                <a:solidFill>
                  <a:srgbClr val="D0D0D0"/>
                </a:solidFill>
                <a:latin typeface="JetBrains Mono"/>
              </a:rPr>
              <a:t>        </a:t>
            </a:r>
            <a:r>
              <a:rPr lang="en-US" altLang="en-US" sz="1200" dirty="0">
                <a:solidFill>
                  <a:srgbClr val="BDBDBD"/>
                </a:solidFill>
                <a:latin typeface="JetBrains Mono"/>
              </a:rPr>
              <a:t>{</a:t>
            </a: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a:solidFill>
                  <a:srgbClr val="6C95EB"/>
                </a:solidFill>
                <a:latin typeface="JetBrains Mono"/>
              </a:rPr>
              <a:t>return </a:t>
            </a:r>
            <a:r>
              <a:rPr lang="en-US" altLang="en-US" sz="1200" dirty="0" err="1">
                <a:solidFill>
                  <a:srgbClr val="BDBDBD"/>
                </a:solidFill>
                <a:latin typeface="JetBrains Mono"/>
              </a:rPr>
              <a:t>c.</a:t>
            </a:r>
            <a:r>
              <a:rPr lang="en-US" altLang="en-US" sz="1200" dirty="0" err="1">
                <a:solidFill>
                  <a:srgbClr val="39CC8F"/>
                </a:solidFill>
                <a:latin typeface="JetBrains Mono"/>
              </a:rPr>
              <a:t>ToUpperInvariant</a:t>
            </a:r>
            <a:r>
              <a:rPr lang="en-US" altLang="en-US" sz="1200" dirty="0">
                <a:solidFill>
                  <a:srgbClr val="BDBDBD"/>
                </a:solidFill>
                <a:latin typeface="JetBrains Mono"/>
              </a:rPr>
              <a:t>();</a:t>
            </a:r>
            <a:br>
              <a:rPr lang="en-US" altLang="en-US" sz="1200" dirty="0">
                <a:solidFill>
                  <a:srgbClr val="BDBDBD"/>
                </a:solidFill>
                <a:latin typeface="JetBrains Mono"/>
              </a:rPr>
            </a:br>
            <a:r>
              <a:rPr lang="en-US" altLang="en-US" sz="1200" dirty="0">
                <a:solidFill>
                  <a:srgbClr val="BDBDBD"/>
                </a:solidFill>
                <a:latin typeface="JetBrains Mono"/>
              </a:rPr>
              <a:t>        })</a:t>
            </a: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a:solidFill>
                  <a:srgbClr val="39CC8F"/>
                </a:solidFill>
                <a:latin typeface="JetBrains Mono"/>
              </a:rPr>
              <a:t>Select</a:t>
            </a:r>
            <a:r>
              <a:rPr lang="en-US" altLang="en-US" sz="1200" dirty="0">
                <a:solidFill>
                  <a:srgbClr val="BDBDBD"/>
                </a:solidFill>
                <a:latin typeface="JetBrains Mono"/>
              </a:rPr>
              <a:t>(</a:t>
            </a:r>
            <a:r>
              <a:rPr lang="en-US" altLang="en-US" sz="1200" dirty="0" err="1">
                <a:solidFill>
                  <a:srgbClr val="C191FF"/>
                </a:solidFill>
                <a:latin typeface="JetBrains Mono"/>
              </a:rPr>
              <a:t>ByteString</a:t>
            </a:r>
            <a:r>
              <a:rPr lang="en-US" altLang="en-US" sz="1200" dirty="0" err="1">
                <a:solidFill>
                  <a:srgbClr val="BDBDBD"/>
                </a:solidFill>
                <a:latin typeface="JetBrains Mono"/>
              </a:rPr>
              <a:t>.</a:t>
            </a:r>
            <a:r>
              <a:rPr lang="en-US" altLang="en-US" sz="1200" dirty="0" err="1">
                <a:solidFill>
                  <a:srgbClr val="39CC8F"/>
                </a:solidFill>
                <a:latin typeface="JetBrains Mono"/>
              </a:rPr>
              <a:t>FromString</a:t>
            </a:r>
            <a:r>
              <a:rPr lang="en-US" altLang="en-US" sz="1200" dirty="0">
                <a:solidFill>
                  <a:srgbClr val="BDBDBD"/>
                </a:solidFill>
                <a:latin typeface="JetBrains Mono"/>
              </a:rPr>
              <a:t>)</a:t>
            </a: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a:solidFill>
                  <a:srgbClr val="39CC8F"/>
                </a:solidFill>
                <a:latin typeface="JetBrains Mono"/>
              </a:rPr>
              <a:t>Via</a:t>
            </a:r>
            <a:r>
              <a:rPr lang="en-US" altLang="en-US" sz="1200" dirty="0">
                <a:solidFill>
                  <a:srgbClr val="BDBDBD"/>
                </a:solidFill>
                <a:latin typeface="JetBrains Mono"/>
              </a:rPr>
              <a:t>(</a:t>
            </a:r>
            <a:r>
              <a:rPr lang="en-US" altLang="en-US" sz="1200" dirty="0">
                <a:solidFill>
                  <a:srgbClr val="66C3CC"/>
                </a:solidFill>
                <a:latin typeface="JetBrains Mono"/>
              </a:rPr>
              <a:t>Encoder</a:t>
            </a:r>
            <a:r>
              <a:rPr lang="en-US" altLang="en-US" sz="1200" dirty="0">
                <a:solidFill>
                  <a:srgbClr val="BDBDBD"/>
                </a:solidFill>
                <a:latin typeface="JetBrains Mono"/>
              </a:rPr>
              <a:t>)</a:t>
            </a: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err="1">
                <a:solidFill>
                  <a:srgbClr val="39CC8F"/>
                </a:solidFill>
                <a:latin typeface="JetBrains Mono"/>
              </a:rPr>
              <a:t>GroupedWithin</a:t>
            </a:r>
            <a:r>
              <a:rPr lang="en-US" altLang="en-US" sz="1200" dirty="0">
                <a:solidFill>
                  <a:srgbClr val="BDBDBD"/>
                </a:solidFill>
                <a:latin typeface="JetBrains Mono"/>
              </a:rPr>
              <a:t>(</a:t>
            </a:r>
            <a:r>
              <a:rPr lang="en-US" altLang="en-US" sz="1200" dirty="0">
                <a:solidFill>
                  <a:srgbClr val="ED94C0"/>
                </a:solidFill>
                <a:latin typeface="JetBrains Mono"/>
              </a:rPr>
              <a:t>100</a:t>
            </a:r>
            <a:r>
              <a:rPr lang="en-US" altLang="en-US" sz="1200" dirty="0">
                <a:solidFill>
                  <a:srgbClr val="BDBDBD"/>
                </a:solidFill>
                <a:latin typeface="JetBrains Mono"/>
              </a:rPr>
              <a:t>, </a:t>
            </a:r>
            <a:r>
              <a:rPr lang="en-US" altLang="en-US" sz="1200" dirty="0" err="1">
                <a:solidFill>
                  <a:srgbClr val="E1BFFF"/>
                </a:solidFill>
                <a:latin typeface="JetBrains Mono"/>
              </a:rPr>
              <a:t>TimeSpan</a:t>
            </a:r>
            <a:r>
              <a:rPr lang="en-US" altLang="en-US" sz="1200" dirty="0" err="1">
                <a:solidFill>
                  <a:srgbClr val="BDBDBD"/>
                </a:solidFill>
                <a:latin typeface="JetBrains Mono"/>
              </a:rPr>
              <a:t>.</a:t>
            </a:r>
            <a:r>
              <a:rPr lang="en-US" altLang="en-US" sz="1200" dirty="0" err="1">
                <a:solidFill>
                  <a:srgbClr val="39CC8F"/>
                </a:solidFill>
                <a:latin typeface="JetBrains Mono"/>
              </a:rPr>
              <a:t>FromMilliseconds</a:t>
            </a:r>
            <a:r>
              <a:rPr lang="en-US" altLang="en-US" sz="1200" dirty="0">
                <a:solidFill>
                  <a:srgbClr val="BDBDBD"/>
                </a:solidFill>
                <a:latin typeface="JetBrains Mono"/>
              </a:rPr>
              <a:t>(</a:t>
            </a:r>
            <a:r>
              <a:rPr lang="en-US" altLang="en-US" sz="1200" dirty="0">
                <a:solidFill>
                  <a:srgbClr val="ED94C0"/>
                </a:solidFill>
                <a:latin typeface="JetBrains Mono"/>
              </a:rPr>
              <a:t>20</a:t>
            </a:r>
            <a:r>
              <a:rPr lang="en-US" altLang="en-US" sz="1200" dirty="0">
                <a:solidFill>
                  <a:srgbClr val="BDBDBD"/>
                </a:solidFill>
                <a:latin typeface="JetBrains Mono"/>
              </a:rPr>
              <a:t>))</a:t>
            </a: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a:solidFill>
                  <a:srgbClr val="39CC8F"/>
                </a:solidFill>
                <a:latin typeface="JetBrains Mono"/>
              </a:rPr>
              <a:t>Select</a:t>
            </a:r>
            <a:r>
              <a:rPr lang="en-US" altLang="en-US" sz="1200" dirty="0">
                <a:solidFill>
                  <a:srgbClr val="BDBDBD"/>
                </a:solidFill>
                <a:latin typeface="JetBrains Mono"/>
              </a:rPr>
              <a:t>(x </a:t>
            </a:r>
            <a:r>
              <a:rPr lang="en-US" altLang="en-US" sz="1200" dirty="0">
                <a:solidFill>
                  <a:srgbClr val="D0D0D0"/>
                </a:solidFill>
                <a:latin typeface="JetBrains Mono"/>
              </a:rPr>
              <a:t>=&gt; </a:t>
            </a:r>
            <a:r>
              <a:rPr lang="en-US" altLang="en-US" sz="1200" dirty="0" err="1">
                <a:solidFill>
                  <a:srgbClr val="BDBDBD"/>
                </a:solidFill>
                <a:latin typeface="JetBrains Mono"/>
              </a:rPr>
              <a:t>x.</a:t>
            </a:r>
            <a:r>
              <a:rPr lang="en-US" altLang="en-US" sz="1200" dirty="0" err="1">
                <a:solidFill>
                  <a:srgbClr val="39CC8F"/>
                </a:solidFill>
                <a:latin typeface="JetBrains Mono"/>
              </a:rPr>
              <a:t>Aggregate</a:t>
            </a:r>
            <a:r>
              <a:rPr lang="en-US" altLang="en-US" sz="1200" dirty="0">
                <a:solidFill>
                  <a:srgbClr val="BDBDBD"/>
                </a:solidFill>
                <a:latin typeface="JetBrains Mono"/>
              </a:rPr>
              <a:t>(</a:t>
            </a:r>
            <a:r>
              <a:rPr lang="en-US" altLang="en-US" sz="1200" dirty="0" err="1">
                <a:solidFill>
                  <a:srgbClr val="C191FF"/>
                </a:solidFill>
                <a:latin typeface="JetBrains Mono"/>
              </a:rPr>
              <a:t>ByteString</a:t>
            </a:r>
            <a:r>
              <a:rPr lang="en-US" altLang="en-US" sz="1200" dirty="0" err="1">
                <a:solidFill>
                  <a:srgbClr val="BDBDBD"/>
                </a:solidFill>
                <a:latin typeface="JetBrains Mono"/>
              </a:rPr>
              <a:t>.</a:t>
            </a:r>
            <a:r>
              <a:rPr lang="en-US" altLang="en-US" sz="1200" dirty="0" err="1">
                <a:solidFill>
                  <a:srgbClr val="66C3CC"/>
                </a:solidFill>
                <a:latin typeface="JetBrains Mono"/>
              </a:rPr>
              <a:t>Empty</a:t>
            </a:r>
            <a:r>
              <a:rPr lang="en-US" altLang="en-US" sz="1200" dirty="0">
                <a:solidFill>
                  <a:srgbClr val="BDBDBD"/>
                </a:solidFill>
                <a:latin typeface="JetBrains Mono"/>
              </a:rPr>
              <a:t>, (s, </a:t>
            </a:r>
            <a:r>
              <a:rPr lang="en-US" altLang="en-US" sz="1200" dirty="0" err="1">
                <a:solidFill>
                  <a:srgbClr val="BDBDBD"/>
                </a:solidFill>
                <a:latin typeface="JetBrains Mono"/>
              </a:rPr>
              <a:t>byteString</a:t>
            </a:r>
            <a:r>
              <a:rPr lang="en-US" altLang="en-US" sz="1200" dirty="0">
                <a:solidFill>
                  <a:srgbClr val="BDBDBD"/>
                </a:solidFill>
                <a:latin typeface="JetBrains Mono"/>
              </a:rPr>
              <a:t>) </a:t>
            </a:r>
            <a:r>
              <a:rPr lang="en-US" altLang="en-US" sz="1200" dirty="0">
                <a:solidFill>
                  <a:srgbClr val="D0D0D0"/>
                </a:solidFill>
                <a:latin typeface="JetBrains Mono"/>
              </a:rPr>
              <a:t>=&gt; </a:t>
            </a:r>
            <a:r>
              <a:rPr lang="en-US" altLang="en-US" sz="1200" dirty="0" err="1">
                <a:solidFill>
                  <a:srgbClr val="BDBDBD"/>
                </a:solidFill>
                <a:latin typeface="JetBrains Mono"/>
              </a:rPr>
              <a:t>s.</a:t>
            </a:r>
            <a:r>
              <a:rPr lang="en-US" altLang="en-US" sz="1200" dirty="0" err="1">
                <a:solidFill>
                  <a:srgbClr val="39CC8F"/>
                </a:solidFill>
                <a:latin typeface="JetBrains Mono"/>
              </a:rPr>
              <a:t>Concat</a:t>
            </a:r>
            <a:r>
              <a:rPr lang="en-US" altLang="en-US" sz="1200" dirty="0">
                <a:solidFill>
                  <a:srgbClr val="BDBDBD"/>
                </a:solidFill>
                <a:latin typeface="JetBrains Mono"/>
              </a:rPr>
              <a:t>(</a:t>
            </a:r>
            <a:r>
              <a:rPr lang="en-US" altLang="en-US" sz="1200" dirty="0" err="1">
                <a:solidFill>
                  <a:srgbClr val="BDBDBD"/>
                </a:solidFill>
                <a:latin typeface="JetBrains Mono"/>
              </a:rPr>
              <a:t>byteString</a:t>
            </a:r>
            <a:r>
              <a:rPr lang="en-US" altLang="en-US" sz="1200" dirty="0">
                <a:solidFill>
                  <a:srgbClr val="BDBDBD"/>
                </a:solidFill>
                <a:latin typeface="JetBrains Mono"/>
              </a:rPr>
              <a:t>)));</a:t>
            </a:r>
            <a:br>
              <a:rPr lang="en-US" altLang="en-US" sz="1200" dirty="0">
                <a:solidFill>
                  <a:srgbClr val="BDBDBD"/>
                </a:solidFill>
                <a:latin typeface="JetBrains Mono"/>
              </a:rPr>
            </a:br>
            <a:br>
              <a:rPr lang="en-US" altLang="en-US" sz="1200" dirty="0">
                <a:solidFill>
                  <a:srgbClr val="BDBDBD"/>
                </a:solidFill>
                <a:latin typeface="JetBrains Mono"/>
              </a:rPr>
            </a:br>
            <a:r>
              <a:rPr lang="en-US" altLang="en-US" sz="1200" dirty="0">
                <a:solidFill>
                  <a:srgbClr val="BDBDBD"/>
                </a:solidFill>
                <a:latin typeface="JetBrains Mono"/>
              </a:rPr>
              <a:t>        </a:t>
            </a:r>
            <a:r>
              <a:rPr lang="en-US" altLang="en-US" sz="1200" dirty="0" err="1">
                <a:solidFill>
                  <a:srgbClr val="BDBDBD"/>
                </a:solidFill>
                <a:latin typeface="JetBrains Mono"/>
              </a:rPr>
              <a:t>conn.</a:t>
            </a:r>
            <a:r>
              <a:rPr lang="en-US" altLang="en-US" sz="1200" dirty="0" err="1">
                <a:solidFill>
                  <a:srgbClr val="39CC8F"/>
                </a:solidFill>
                <a:latin typeface="JetBrains Mono"/>
              </a:rPr>
              <a:t>HandleWith</a:t>
            </a:r>
            <a:r>
              <a:rPr lang="en-US" altLang="en-US" sz="1200" dirty="0">
                <a:solidFill>
                  <a:srgbClr val="BDBDBD"/>
                </a:solidFill>
                <a:latin typeface="JetBrains Mono"/>
              </a:rPr>
              <a:t>(echo, materializer);</a:t>
            </a:r>
            <a:br>
              <a:rPr lang="en-US" altLang="en-US" sz="1200" dirty="0">
                <a:solidFill>
                  <a:srgbClr val="BDBDBD"/>
                </a:solidFill>
                <a:latin typeface="JetBrains Mono"/>
              </a:rPr>
            </a:br>
            <a:r>
              <a:rPr lang="en-US" altLang="en-US" sz="1200" dirty="0">
                <a:solidFill>
                  <a:srgbClr val="BDBDBD"/>
                </a:solidFill>
                <a:latin typeface="JetBrains Mono"/>
              </a:rPr>
              <a:t>}, materializer);</a:t>
            </a:r>
            <a:br>
              <a:rPr lang="en-US" altLang="en-US" sz="1200" dirty="0">
                <a:solidFill>
                  <a:srgbClr val="BDBDBD"/>
                </a:solidFill>
                <a:latin typeface="JetBrains Mono"/>
              </a:rPr>
            </a:br>
            <a:br>
              <a:rPr lang="en-US" altLang="en-US" sz="1200" dirty="0">
                <a:solidFill>
                  <a:srgbClr val="BDBDBD"/>
                </a:solidFill>
                <a:latin typeface="JetBrains Mono"/>
              </a:rPr>
            </a:br>
            <a:r>
              <a:rPr lang="en-US" altLang="en-US" sz="1200" dirty="0">
                <a:solidFill>
                  <a:srgbClr val="6C95EB"/>
                </a:solidFill>
                <a:latin typeface="JetBrains Mono"/>
              </a:rPr>
              <a:t>await </a:t>
            </a:r>
            <a:r>
              <a:rPr lang="en-US" altLang="en-US" sz="1200" dirty="0" err="1">
                <a:solidFill>
                  <a:srgbClr val="BDBDBD"/>
                </a:solidFill>
                <a:latin typeface="JetBrains Mono"/>
              </a:rPr>
              <a:t>serverBind</a:t>
            </a:r>
            <a:r>
              <a:rPr lang="en-US" altLang="en-US" sz="1200" dirty="0">
                <a:solidFill>
                  <a:srgbClr val="BDBDBD"/>
                </a:solidFill>
                <a:latin typeface="JetBrains Mono"/>
              </a:rPr>
              <a:t>;</a:t>
            </a:r>
            <a:endParaRPr lang="en-US" altLang="en-US" sz="1200" dirty="0">
              <a:solidFill>
                <a:schemeClr val="tx1"/>
              </a:solidFill>
              <a:latin typeface="Arial" panose="020B0604020202020204" pitchFamily="34" charset="0"/>
            </a:endParaRPr>
          </a:p>
        </p:txBody>
      </p:sp>
    </p:spTree>
    <p:extLst>
      <p:ext uri="{BB962C8B-B14F-4D97-AF65-F5344CB8AC3E}">
        <p14:creationId xmlns:p14="http://schemas.microsoft.com/office/powerpoint/2010/main" val="1561872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DD991E-767D-FE4B-82AD-96DD0E4D1BDA}"/>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187A8007-73D4-B541-917C-A5A47C426617}"/>
              </a:ext>
            </a:extLst>
          </p:cNvPr>
          <p:cNvSpPr>
            <a:spLocks noGrp="1"/>
          </p:cNvSpPr>
          <p:nvPr>
            <p:ph type="body" idx="1"/>
          </p:nvPr>
        </p:nvSpPr>
        <p:spPr/>
        <p:txBody>
          <a:bodyPr/>
          <a:lstStyle/>
          <a:p>
            <a:r>
              <a:rPr lang="en-US" dirty="0">
                <a:hlinkClick r:id="rId2"/>
              </a:rPr>
              <a:t>https://github.com/Aaronontheweb/Akka.Streams.Benchmark</a:t>
            </a:r>
            <a:r>
              <a:rPr lang="en-US" dirty="0"/>
              <a:t> </a:t>
            </a:r>
          </a:p>
        </p:txBody>
      </p:sp>
    </p:spTree>
    <p:extLst>
      <p:ext uri="{BB962C8B-B14F-4D97-AF65-F5344CB8AC3E}">
        <p14:creationId xmlns:p14="http://schemas.microsoft.com/office/powerpoint/2010/main" val="3351983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B78CA-7627-405B-9BFC-B420E4BA4221}"/>
              </a:ext>
            </a:extLst>
          </p:cNvPr>
          <p:cNvSpPr>
            <a:spLocks noGrp="1"/>
          </p:cNvSpPr>
          <p:nvPr>
            <p:ph type="title"/>
          </p:nvPr>
        </p:nvSpPr>
        <p:spPr/>
        <p:txBody>
          <a:bodyPr/>
          <a:lstStyle/>
          <a:p>
            <a:r>
              <a:rPr lang="en-US" dirty="0"/>
              <a:t>Significant Changes in Performance Possible Through Low Code</a:t>
            </a:r>
          </a:p>
        </p:txBody>
      </p:sp>
      <p:sp>
        <p:nvSpPr>
          <p:cNvPr id="5" name="Rectangle 2">
            <a:extLst>
              <a:ext uri="{FF2B5EF4-FFF2-40B4-BE49-F238E27FC236}">
                <a16:creationId xmlns:a16="http://schemas.microsoft.com/office/drawing/2014/main" id="{4289E52E-4D78-4F2C-A216-2763BA55288A}"/>
              </a:ext>
            </a:extLst>
          </p:cNvPr>
          <p:cNvSpPr>
            <a:spLocks noGrp="1" noChangeArrowheads="1"/>
          </p:cNvSpPr>
          <p:nvPr>
            <p:ph idx="1"/>
          </p:nvPr>
        </p:nvSpPr>
        <p:spPr bwMode="auto">
          <a:xfrm>
            <a:off x="3507888" y="1923789"/>
            <a:ext cx="5176225" cy="1077218"/>
          </a:xfrm>
          <a:prstGeom prst="rect">
            <a:avLst/>
          </a:prstGeom>
          <a:solidFill>
            <a:srgbClr val="26262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indent="0" eaLnBrk="0" fontAlgn="base" hangingPunct="0">
              <a:lnSpc>
                <a:spcPct val="100000"/>
              </a:lnSpc>
              <a:spcBef>
                <a:spcPct val="0"/>
              </a:spcBef>
              <a:spcAft>
                <a:spcPct val="0"/>
              </a:spcAft>
              <a:buNone/>
            </a:pPr>
            <a:r>
              <a:rPr lang="en-US" altLang="en-US" sz="1600" dirty="0">
                <a:solidFill>
                  <a:srgbClr val="6C95EB"/>
                </a:solidFill>
                <a:latin typeface="JetBrains Mono"/>
              </a:rPr>
              <a:t>var </a:t>
            </a:r>
            <a:r>
              <a:rPr lang="en-US" altLang="en-US" sz="1600" dirty="0">
                <a:solidFill>
                  <a:srgbClr val="BDBDBD"/>
                </a:solidFill>
                <a:latin typeface="JetBrains Mono"/>
              </a:rPr>
              <a:t>repeater = </a:t>
            </a:r>
            <a:r>
              <a:rPr lang="en-US" altLang="en-US" sz="1600" dirty="0" err="1">
                <a:solidFill>
                  <a:srgbClr val="C191FF"/>
                </a:solidFill>
                <a:latin typeface="JetBrains Mono"/>
              </a:rPr>
              <a:t>ByteString</a:t>
            </a:r>
            <a:r>
              <a:rPr lang="en-US" altLang="en-US" sz="1600" dirty="0" err="1">
                <a:solidFill>
                  <a:srgbClr val="BDBDBD"/>
                </a:solidFill>
                <a:latin typeface="JetBrains Mono"/>
              </a:rPr>
              <a:t>.</a:t>
            </a:r>
            <a:r>
              <a:rPr lang="en-US" altLang="en-US" sz="1600" dirty="0" err="1">
                <a:solidFill>
                  <a:srgbClr val="39CC8F"/>
                </a:solidFill>
                <a:latin typeface="JetBrains Mono"/>
              </a:rPr>
              <a:t>FromString</a:t>
            </a:r>
            <a:r>
              <a:rPr lang="en-US" altLang="en-US" sz="1600" dirty="0">
                <a:solidFill>
                  <a:srgbClr val="BDBDBD"/>
                </a:solidFill>
                <a:latin typeface="JetBrains Mono"/>
              </a:rPr>
              <a:t>(</a:t>
            </a:r>
            <a:r>
              <a:rPr lang="en-US" altLang="en-US" sz="1600" dirty="0">
                <a:solidFill>
                  <a:srgbClr val="C9A26D"/>
                </a:solidFill>
                <a:latin typeface="JetBrains Mono"/>
              </a:rPr>
              <a:t>"A"</a:t>
            </a:r>
            <a:r>
              <a:rPr lang="en-US" altLang="en-US" sz="1600" dirty="0">
                <a:solidFill>
                  <a:srgbClr val="BDBDBD"/>
                </a:solidFill>
                <a:latin typeface="JetBrains Mono"/>
              </a:rPr>
              <a:t>);</a:t>
            </a:r>
            <a:br>
              <a:rPr lang="en-US" altLang="en-US" sz="1600" dirty="0">
                <a:solidFill>
                  <a:srgbClr val="BDBDBD"/>
                </a:solidFill>
                <a:latin typeface="JetBrains Mono"/>
              </a:rPr>
            </a:br>
            <a:r>
              <a:rPr lang="en-US" altLang="en-US" sz="1600" dirty="0">
                <a:solidFill>
                  <a:srgbClr val="6C95EB"/>
                </a:solidFill>
                <a:latin typeface="JetBrains Mono"/>
              </a:rPr>
              <a:t>var </a:t>
            </a:r>
            <a:r>
              <a:rPr lang="en-US" altLang="en-US" sz="1600" dirty="0" err="1">
                <a:solidFill>
                  <a:srgbClr val="BDBDBD"/>
                </a:solidFill>
                <a:latin typeface="JetBrains Mono"/>
              </a:rPr>
              <a:t>dataGenerator</a:t>
            </a:r>
            <a:r>
              <a:rPr lang="en-US" altLang="en-US" sz="1600" dirty="0">
                <a:solidFill>
                  <a:srgbClr val="BDBDBD"/>
                </a:solidFill>
                <a:latin typeface="JetBrains Mono"/>
              </a:rPr>
              <a:t> = </a:t>
            </a:r>
            <a:r>
              <a:rPr lang="en-US" altLang="en-US" sz="1600" dirty="0" err="1">
                <a:solidFill>
                  <a:srgbClr val="C191FF"/>
                </a:solidFill>
                <a:latin typeface="JetBrains Mono"/>
              </a:rPr>
              <a:t>Source</a:t>
            </a:r>
            <a:r>
              <a:rPr lang="en-US" altLang="en-US" sz="1600" dirty="0" err="1">
                <a:solidFill>
                  <a:srgbClr val="BDBDBD"/>
                </a:solidFill>
                <a:latin typeface="JetBrains Mono"/>
              </a:rPr>
              <a:t>.</a:t>
            </a:r>
            <a:r>
              <a:rPr lang="en-US" altLang="en-US" sz="1600" dirty="0" err="1">
                <a:solidFill>
                  <a:srgbClr val="39CC8F"/>
                </a:solidFill>
                <a:latin typeface="JetBrains Mono"/>
              </a:rPr>
              <a:t>Repeat</a:t>
            </a:r>
            <a:r>
              <a:rPr lang="en-US" altLang="en-US" sz="1600" dirty="0">
                <a:solidFill>
                  <a:srgbClr val="BDBDBD"/>
                </a:solidFill>
                <a:latin typeface="JetBrains Mono"/>
              </a:rPr>
              <a:t>(repeater)</a:t>
            </a:r>
            <a:br>
              <a:rPr lang="en-US" altLang="en-US" sz="1600" dirty="0">
                <a:solidFill>
                  <a:srgbClr val="BDBDBD"/>
                </a:solidFill>
                <a:latin typeface="JetBrains Mono"/>
              </a:rPr>
            </a:br>
            <a:r>
              <a:rPr lang="en-US" altLang="en-US" sz="1600" dirty="0">
                <a:solidFill>
                  <a:srgbClr val="BDBDBD"/>
                </a:solidFill>
                <a:latin typeface="JetBrains Mono"/>
              </a:rPr>
              <a:t>    .</a:t>
            </a:r>
            <a:r>
              <a:rPr lang="en-US" altLang="en-US" sz="1600" dirty="0">
                <a:solidFill>
                  <a:srgbClr val="39CC8F"/>
                </a:solidFill>
                <a:latin typeface="JetBrains Mono"/>
              </a:rPr>
              <a:t>Via</a:t>
            </a:r>
            <a:r>
              <a:rPr lang="en-US" altLang="en-US" sz="1600" dirty="0">
                <a:solidFill>
                  <a:srgbClr val="BDBDBD"/>
                </a:solidFill>
                <a:latin typeface="JetBrains Mono"/>
              </a:rPr>
              <a:t>(</a:t>
            </a:r>
            <a:r>
              <a:rPr lang="en-US" altLang="en-US" sz="1600" dirty="0">
                <a:solidFill>
                  <a:srgbClr val="66C3CC"/>
                </a:solidFill>
                <a:latin typeface="JetBrains Mono"/>
              </a:rPr>
              <a:t>Encoder</a:t>
            </a:r>
            <a:r>
              <a:rPr lang="en-US" altLang="en-US" sz="1600" dirty="0">
                <a:solidFill>
                  <a:srgbClr val="BDBDBD"/>
                </a:solidFill>
                <a:latin typeface="JetBrains Mono"/>
              </a:rPr>
              <a:t>)</a:t>
            </a:r>
            <a:br>
              <a:rPr lang="en-US" altLang="en-US" sz="1600" dirty="0">
                <a:solidFill>
                  <a:srgbClr val="BDBDBD"/>
                </a:solidFill>
                <a:latin typeface="JetBrains Mono"/>
              </a:rPr>
            </a:br>
            <a:r>
              <a:rPr lang="en-US" altLang="en-US" sz="1600" dirty="0">
                <a:solidFill>
                  <a:srgbClr val="BDBDBD"/>
                </a:solidFill>
                <a:latin typeface="JetBrains Mono"/>
              </a:rPr>
              <a:t>    .</a:t>
            </a:r>
            <a:r>
              <a:rPr lang="en-US" altLang="en-US" sz="1600" dirty="0">
                <a:solidFill>
                  <a:srgbClr val="D0D0D0"/>
                </a:solidFill>
                <a:latin typeface="JetBrains Mono"/>
              </a:rPr>
              <a:t>Batch</a:t>
            </a:r>
            <a:r>
              <a:rPr lang="en-US" altLang="en-US" sz="1600" dirty="0">
                <a:solidFill>
                  <a:srgbClr val="BDBDBD"/>
                </a:solidFill>
                <a:latin typeface="JetBrains Mono"/>
              </a:rPr>
              <a:t>(</a:t>
            </a:r>
            <a:r>
              <a:rPr lang="en-US" altLang="en-US" sz="1600" dirty="0">
                <a:solidFill>
                  <a:srgbClr val="ED94C0"/>
                </a:solidFill>
                <a:latin typeface="JetBrains Mono"/>
              </a:rPr>
              <a:t>100</a:t>
            </a:r>
            <a:r>
              <a:rPr lang="en-US" altLang="en-US" sz="1600" dirty="0">
                <a:solidFill>
                  <a:srgbClr val="BDBDBD"/>
                </a:solidFill>
                <a:latin typeface="JetBrains Mono"/>
              </a:rPr>
              <a:t>, </a:t>
            </a:r>
            <a:r>
              <a:rPr lang="en-US" altLang="en-US" sz="1600" dirty="0">
                <a:solidFill>
                  <a:srgbClr val="D0D0D0"/>
                </a:solidFill>
                <a:latin typeface="JetBrains Mono"/>
              </a:rPr>
              <a:t>s =&gt; s</a:t>
            </a:r>
            <a:r>
              <a:rPr lang="en-US" altLang="en-US" sz="1600" dirty="0">
                <a:solidFill>
                  <a:srgbClr val="BDBDBD"/>
                </a:solidFill>
                <a:latin typeface="JetBrains Mono"/>
              </a:rPr>
              <a:t>, (</a:t>
            </a:r>
            <a:r>
              <a:rPr lang="en-US" altLang="en-US" sz="1600" dirty="0">
                <a:solidFill>
                  <a:srgbClr val="D0D0D0"/>
                </a:solidFill>
                <a:latin typeface="JetBrains Mono"/>
              </a:rPr>
              <a:t>s</a:t>
            </a:r>
            <a:r>
              <a:rPr lang="en-US" altLang="en-US" sz="1600" dirty="0">
                <a:solidFill>
                  <a:srgbClr val="BDBDBD"/>
                </a:solidFill>
                <a:latin typeface="JetBrains Mono"/>
              </a:rPr>
              <a:t>, </a:t>
            </a:r>
            <a:r>
              <a:rPr lang="en-US" altLang="en-US" sz="1600" dirty="0" err="1">
                <a:solidFill>
                  <a:srgbClr val="D0D0D0"/>
                </a:solidFill>
                <a:latin typeface="JetBrains Mono"/>
              </a:rPr>
              <a:t>byteString</a:t>
            </a:r>
            <a:r>
              <a:rPr lang="en-US" altLang="en-US" sz="1600" dirty="0">
                <a:solidFill>
                  <a:srgbClr val="BDBDBD"/>
                </a:solidFill>
                <a:latin typeface="JetBrains Mono"/>
              </a:rPr>
              <a:t>) </a:t>
            </a:r>
            <a:r>
              <a:rPr lang="en-US" altLang="en-US" sz="1600" dirty="0">
                <a:solidFill>
                  <a:srgbClr val="D0D0D0"/>
                </a:solidFill>
                <a:latin typeface="JetBrains Mono"/>
              </a:rPr>
              <a:t>=&gt; </a:t>
            </a:r>
            <a:r>
              <a:rPr lang="en-US" altLang="en-US" sz="1600" dirty="0" err="1">
                <a:solidFill>
                  <a:srgbClr val="D0D0D0"/>
                </a:solidFill>
                <a:latin typeface="JetBrains Mono"/>
              </a:rPr>
              <a:t>s</a:t>
            </a:r>
            <a:r>
              <a:rPr lang="en-US" altLang="en-US" sz="1600" dirty="0" err="1">
                <a:solidFill>
                  <a:srgbClr val="BDBDBD"/>
                </a:solidFill>
                <a:latin typeface="JetBrains Mono"/>
              </a:rPr>
              <a:t>.</a:t>
            </a:r>
            <a:r>
              <a:rPr lang="en-US" altLang="en-US" sz="1600" dirty="0" err="1">
                <a:solidFill>
                  <a:srgbClr val="D0D0D0"/>
                </a:solidFill>
                <a:latin typeface="JetBrains Mono"/>
              </a:rPr>
              <a:t>Concat</a:t>
            </a:r>
            <a:r>
              <a:rPr lang="en-US" altLang="en-US" sz="1600" dirty="0">
                <a:solidFill>
                  <a:srgbClr val="BDBDBD"/>
                </a:solidFill>
                <a:latin typeface="JetBrains Mono"/>
              </a:rPr>
              <a:t>(</a:t>
            </a:r>
            <a:r>
              <a:rPr lang="en-US" altLang="en-US" sz="1600" dirty="0" err="1">
                <a:solidFill>
                  <a:srgbClr val="D0D0D0"/>
                </a:solidFill>
                <a:latin typeface="JetBrains Mono"/>
              </a:rPr>
              <a:t>byteString</a:t>
            </a:r>
            <a:r>
              <a:rPr lang="en-US" altLang="en-US" sz="1600" dirty="0">
                <a:solidFill>
                  <a:srgbClr val="BDBDBD"/>
                </a:solidFill>
                <a:latin typeface="JetBrains Mono"/>
              </a:rPr>
              <a:t>));</a:t>
            </a:r>
            <a:endParaRPr lang="en-US" altLang="en-US" sz="1600" dirty="0">
              <a:solidFill>
                <a:schemeClr val="tx1"/>
              </a:solidFill>
              <a:latin typeface="Arial" panose="020B0604020202020204" pitchFamily="34" charset="0"/>
            </a:endParaRPr>
          </a:p>
        </p:txBody>
      </p:sp>
      <p:sp>
        <p:nvSpPr>
          <p:cNvPr id="7" name="Rectangle 6">
            <a:extLst>
              <a:ext uri="{FF2B5EF4-FFF2-40B4-BE49-F238E27FC236}">
                <a16:creationId xmlns:a16="http://schemas.microsoft.com/office/drawing/2014/main" id="{2719E50C-9C34-47A3-BE93-51880D812F5A}"/>
              </a:ext>
            </a:extLst>
          </p:cNvPr>
          <p:cNvSpPr/>
          <p:nvPr/>
        </p:nvSpPr>
        <p:spPr>
          <a:xfrm>
            <a:off x="3411166" y="2597285"/>
            <a:ext cx="5369668" cy="505838"/>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F3F802A-B5A3-44E0-8ABC-ABA8877D9F8B}"/>
              </a:ext>
            </a:extLst>
          </p:cNvPr>
          <p:cNvSpPr txBox="1"/>
          <p:nvPr/>
        </p:nvSpPr>
        <p:spPr>
          <a:xfrm>
            <a:off x="2730230" y="3429000"/>
            <a:ext cx="6858000" cy="923330"/>
          </a:xfrm>
          <a:prstGeom prst="rect">
            <a:avLst/>
          </a:prstGeom>
          <a:noFill/>
        </p:spPr>
        <p:txBody>
          <a:bodyPr wrap="square" rtlCol="0">
            <a:spAutoFit/>
          </a:bodyPr>
          <a:lstStyle/>
          <a:p>
            <a:r>
              <a:rPr lang="en-US" dirty="0"/>
              <a:t>Batching 100 messages per socket write with this line added.</a:t>
            </a:r>
          </a:p>
          <a:p>
            <a:endParaRPr lang="en-US" dirty="0"/>
          </a:p>
          <a:p>
            <a:r>
              <a:rPr lang="en-US" b="1" dirty="0">
                <a:solidFill>
                  <a:srgbClr val="00B050"/>
                </a:solidFill>
              </a:rPr>
              <a:t>Boosts performance to 312,000 msg/s</a:t>
            </a:r>
          </a:p>
        </p:txBody>
      </p:sp>
    </p:spTree>
    <p:extLst>
      <p:ext uri="{BB962C8B-B14F-4D97-AF65-F5344CB8AC3E}">
        <p14:creationId xmlns:p14="http://schemas.microsoft.com/office/powerpoint/2010/main" val="1216731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114DC-E2CE-4D9A-83B0-097DE6E63676}"/>
              </a:ext>
            </a:extLst>
          </p:cNvPr>
          <p:cNvSpPr>
            <a:spLocks noGrp="1"/>
          </p:cNvSpPr>
          <p:nvPr>
            <p:ph type="title"/>
          </p:nvPr>
        </p:nvSpPr>
        <p:spPr/>
        <p:txBody>
          <a:bodyPr/>
          <a:lstStyle/>
          <a:p>
            <a:r>
              <a:rPr lang="en-US" dirty="0" err="1"/>
              <a:t>Alpakka</a:t>
            </a:r>
            <a:r>
              <a:rPr lang="en-US" dirty="0"/>
              <a:t>: </a:t>
            </a:r>
            <a:r>
              <a:rPr lang="en-US" dirty="0" err="1"/>
              <a:t>Akka.Streams</a:t>
            </a:r>
            <a:r>
              <a:rPr lang="en-US" dirty="0"/>
              <a:t> Integrations</a:t>
            </a:r>
          </a:p>
        </p:txBody>
      </p:sp>
      <p:sp>
        <p:nvSpPr>
          <p:cNvPr id="3" name="Content Placeholder 2">
            <a:extLst>
              <a:ext uri="{FF2B5EF4-FFF2-40B4-BE49-F238E27FC236}">
                <a16:creationId xmlns:a16="http://schemas.microsoft.com/office/drawing/2014/main" id="{FAE8B695-97EB-4796-8AD8-27D9BDE3385B}"/>
              </a:ext>
            </a:extLst>
          </p:cNvPr>
          <p:cNvSpPr>
            <a:spLocks noGrp="1"/>
          </p:cNvSpPr>
          <p:nvPr>
            <p:ph idx="1"/>
          </p:nvPr>
        </p:nvSpPr>
        <p:spPr/>
        <p:txBody>
          <a:bodyPr/>
          <a:lstStyle/>
          <a:p>
            <a:r>
              <a:rPr lang="en-US" dirty="0" err="1"/>
              <a:t>Akka.Peristence.Query</a:t>
            </a:r>
            <a:endParaRPr lang="en-US" dirty="0"/>
          </a:p>
          <a:p>
            <a:r>
              <a:rPr lang="en-US" dirty="0"/>
              <a:t>Azure </a:t>
            </a:r>
            <a:r>
              <a:rPr lang="en-US" dirty="0" err="1"/>
              <a:t>EventHubs</a:t>
            </a:r>
            <a:r>
              <a:rPr lang="en-US" dirty="0"/>
              <a:t>, Service Bus, Queues</a:t>
            </a:r>
          </a:p>
          <a:p>
            <a:r>
              <a:rPr lang="en-US" dirty="0"/>
              <a:t>Kafka</a:t>
            </a:r>
          </a:p>
          <a:p>
            <a:r>
              <a:rPr lang="en-US" dirty="0"/>
              <a:t>AMQP 0.9 / 1.0 (RabbitMQ)</a:t>
            </a:r>
          </a:p>
          <a:p>
            <a:r>
              <a:rPr lang="en-US" dirty="0" err="1"/>
              <a:t>SignalR</a:t>
            </a:r>
            <a:endParaRPr lang="en-US" dirty="0"/>
          </a:p>
          <a:p>
            <a:r>
              <a:rPr lang="en-US" dirty="0"/>
              <a:t>AWS Kinesis, SQS, SNS</a:t>
            </a:r>
          </a:p>
          <a:p>
            <a:r>
              <a:rPr lang="en-US" dirty="0"/>
              <a:t>CSV / XML Files</a:t>
            </a:r>
          </a:p>
          <a:p>
            <a:r>
              <a:rPr lang="en-US" dirty="0">
                <a:solidFill>
                  <a:srgbClr val="00B050"/>
                </a:solidFill>
              </a:rPr>
              <a:t>Coming Soon: </a:t>
            </a:r>
            <a:r>
              <a:rPr lang="en-US" dirty="0" err="1">
                <a:solidFill>
                  <a:srgbClr val="00B050"/>
                </a:solidFill>
              </a:rPr>
              <a:t>gRPC</a:t>
            </a:r>
            <a:endParaRPr lang="en-US" dirty="0">
              <a:solidFill>
                <a:srgbClr val="00B050"/>
              </a:solidFill>
            </a:endParaRPr>
          </a:p>
        </p:txBody>
      </p:sp>
    </p:spTree>
    <p:extLst>
      <p:ext uri="{BB962C8B-B14F-4D97-AF65-F5344CB8AC3E}">
        <p14:creationId xmlns:p14="http://schemas.microsoft.com/office/powerpoint/2010/main" val="2819834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F024B-36FB-49D0-BBBB-229757AFF4FE}"/>
              </a:ext>
            </a:extLst>
          </p:cNvPr>
          <p:cNvSpPr>
            <a:spLocks noGrp="1"/>
          </p:cNvSpPr>
          <p:nvPr>
            <p:ph type="title"/>
          </p:nvPr>
        </p:nvSpPr>
        <p:spPr/>
        <p:txBody>
          <a:bodyPr/>
          <a:lstStyle/>
          <a:p>
            <a:r>
              <a:rPr lang="en-US" dirty="0"/>
              <a:t>Why Use </a:t>
            </a:r>
            <a:r>
              <a:rPr lang="en-US" dirty="0" err="1"/>
              <a:t>Akka.Streams</a:t>
            </a:r>
            <a:r>
              <a:rPr lang="en-US" dirty="0"/>
              <a:t>?</a:t>
            </a:r>
          </a:p>
        </p:txBody>
      </p:sp>
      <p:sp>
        <p:nvSpPr>
          <p:cNvPr id="3" name="Text Placeholder 2">
            <a:extLst>
              <a:ext uri="{FF2B5EF4-FFF2-40B4-BE49-F238E27FC236}">
                <a16:creationId xmlns:a16="http://schemas.microsoft.com/office/drawing/2014/main" id="{184DAA84-D432-4FA9-B3C2-C77714D9D530}"/>
              </a:ext>
            </a:extLst>
          </p:cNvPr>
          <p:cNvSpPr>
            <a:spLocks noGrp="1"/>
          </p:cNvSpPr>
          <p:nvPr>
            <p:ph type="body" idx="1"/>
          </p:nvPr>
        </p:nvSpPr>
        <p:spPr/>
        <p:txBody>
          <a:bodyPr/>
          <a:lstStyle/>
          <a:p>
            <a:r>
              <a:rPr lang="en-US" dirty="0"/>
              <a:t>Use Cases and More</a:t>
            </a:r>
          </a:p>
        </p:txBody>
      </p:sp>
    </p:spTree>
    <p:extLst>
      <p:ext uri="{BB962C8B-B14F-4D97-AF65-F5344CB8AC3E}">
        <p14:creationId xmlns:p14="http://schemas.microsoft.com/office/powerpoint/2010/main" val="3596647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a:xfrm>
            <a:off x="838200" y="355186"/>
            <a:ext cx="10515600" cy="1325563"/>
          </a:xfrm>
        </p:spPr>
        <p:txBody>
          <a:bodyPr/>
          <a:lstStyle/>
          <a:p>
            <a:r>
              <a:rPr lang="en-US" dirty="0"/>
              <a:t>You Have Streaming Problems</a:t>
            </a:r>
          </a:p>
        </p:txBody>
      </p:sp>
      <p:pic>
        <p:nvPicPr>
          <p:cNvPr id="4" name="Picture 3">
            <a:extLst>
              <a:ext uri="{FF2B5EF4-FFF2-40B4-BE49-F238E27FC236}">
                <a16:creationId xmlns:a16="http://schemas.microsoft.com/office/drawing/2014/main" id="{768E6392-20A5-487B-9B14-6C752F0EEBAD}"/>
              </a:ext>
            </a:extLst>
          </p:cNvPr>
          <p:cNvPicPr>
            <a:picLocks/>
          </p:cNvPicPr>
          <p:nvPr/>
        </p:nvPicPr>
        <p:blipFill>
          <a:blip r:embed="rId2"/>
          <a:stretch>
            <a:fillRect/>
          </a:stretch>
        </p:blipFill>
        <p:spPr>
          <a:xfrm>
            <a:off x="3213494" y="2734930"/>
            <a:ext cx="5500116" cy="1825752"/>
          </a:xfrm>
          <a:prstGeom prst="rect">
            <a:avLst/>
          </a:prstGeom>
        </p:spPr>
      </p:pic>
      <p:pic>
        <p:nvPicPr>
          <p:cNvPr id="5" name="Picture 4">
            <a:extLst>
              <a:ext uri="{FF2B5EF4-FFF2-40B4-BE49-F238E27FC236}">
                <a16:creationId xmlns:a16="http://schemas.microsoft.com/office/drawing/2014/main" id="{D7B4A9DC-701A-4C9F-83B5-D7655252C6C4}"/>
              </a:ext>
            </a:extLst>
          </p:cNvPr>
          <p:cNvPicPr>
            <a:picLocks/>
          </p:cNvPicPr>
          <p:nvPr/>
        </p:nvPicPr>
        <p:blipFill>
          <a:blip r:embed="rId3"/>
          <a:stretch>
            <a:fillRect/>
          </a:stretch>
        </p:blipFill>
        <p:spPr>
          <a:xfrm>
            <a:off x="3230258" y="2734930"/>
            <a:ext cx="5483352" cy="1825752"/>
          </a:xfrm>
          <a:prstGeom prst="rect">
            <a:avLst/>
          </a:prstGeom>
        </p:spPr>
      </p:pic>
      <p:pic>
        <p:nvPicPr>
          <p:cNvPr id="6" name="Picture 5">
            <a:extLst>
              <a:ext uri="{FF2B5EF4-FFF2-40B4-BE49-F238E27FC236}">
                <a16:creationId xmlns:a16="http://schemas.microsoft.com/office/drawing/2014/main" id="{8E6CB7F9-C7FD-48A1-B7D5-05CD3E1A2D7C}"/>
              </a:ext>
            </a:extLst>
          </p:cNvPr>
          <p:cNvPicPr>
            <a:picLocks/>
          </p:cNvPicPr>
          <p:nvPr/>
        </p:nvPicPr>
        <p:blipFill>
          <a:blip r:embed="rId4"/>
          <a:stretch>
            <a:fillRect/>
          </a:stretch>
        </p:blipFill>
        <p:spPr>
          <a:xfrm>
            <a:off x="3230258" y="2734930"/>
            <a:ext cx="5588508" cy="1825752"/>
          </a:xfrm>
          <a:prstGeom prst="rect">
            <a:avLst/>
          </a:prstGeom>
        </p:spPr>
      </p:pic>
      <p:pic>
        <p:nvPicPr>
          <p:cNvPr id="7" name="Picture 6">
            <a:extLst>
              <a:ext uri="{FF2B5EF4-FFF2-40B4-BE49-F238E27FC236}">
                <a16:creationId xmlns:a16="http://schemas.microsoft.com/office/drawing/2014/main" id="{B05E0590-E971-46E4-90E3-AAF1F8E46AA3}"/>
              </a:ext>
            </a:extLst>
          </p:cNvPr>
          <p:cNvPicPr>
            <a:picLocks/>
          </p:cNvPicPr>
          <p:nvPr/>
        </p:nvPicPr>
        <p:blipFill>
          <a:blip r:embed="rId5"/>
          <a:stretch>
            <a:fillRect/>
          </a:stretch>
        </p:blipFill>
        <p:spPr>
          <a:xfrm>
            <a:off x="3230258" y="2137522"/>
            <a:ext cx="5483352" cy="2423160"/>
          </a:xfrm>
          <a:prstGeom prst="rect">
            <a:avLst/>
          </a:prstGeom>
        </p:spPr>
      </p:pic>
      <p:sp>
        <p:nvSpPr>
          <p:cNvPr id="8" name="TextBox 7">
            <a:extLst>
              <a:ext uri="{FF2B5EF4-FFF2-40B4-BE49-F238E27FC236}">
                <a16:creationId xmlns:a16="http://schemas.microsoft.com/office/drawing/2014/main" id="{32366490-9C0D-4055-9F9D-995F45D9151C}"/>
              </a:ext>
            </a:extLst>
          </p:cNvPr>
          <p:cNvSpPr txBox="1"/>
          <p:nvPr/>
        </p:nvSpPr>
        <p:spPr>
          <a:xfrm>
            <a:off x="3213494" y="4560682"/>
            <a:ext cx="5797685" cy="369332"/>
          </a:xfrm>
          <a:prstGeom prst="rect">
            <a:avLst/>
          </a:prstGeom>
          <a:noFill/>
        </p:spPr>
        <p:txBody>
          <a:bodyPr wrap="square" rtlCol="0">
            <a:spAutoFit/>
          </a:bodyPr>
          <a:lstStyle/>
          <a:p>
            <a:r>
              <a:rPr lang="en-US" b="1" dirty="0">
                <a:solidFill>
                  <a:srgbClr val="FF0000"/>
                </a:solidFill>
              </a:rPr>
              <a:t>This is problem in most async producer-consumer systems.</a:t>
            </a:r>
          </a:p>
        </p:txBody>
      </p:sp>
    </p:spTree>
    <p:extLst>
      <p:ext uri="{BB962C8B-B14F-4D97-AF65-F5344CB8AC3E}">
        <p14:creationId xmlns:p14="http://schemas.microsoft.com/office/powerpoint/2010/main" val="2181548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p:txBody>
          <a:bodyPr/>
          <a:lstStyle/>
          <a:p>
            <a:r>
              <a:rPr lang="en-US" dirty="0"/>
              <a:t>You Have Streaming Problems</a:t>
            </a:r>
          </a:p>
        </p:txBody>
      </p:sp>
      <p:sp>
        <p:nvSpPr>
          <p:cNvPr id="3" name="Content Placeholder 2">
            <a:extLst>
              <a:ext uri="{FF2B5EF4-FFF2-40B4-BE49-F238E27FC236}">
                <a16:creationId xmlns:a16="http://schemas.microsoft.com/office/drawing/2014/main" id="{395CC549-1EA2-8B4A-ADC1-C00428D83849}"/>
              </a:ext>
            </a:extLst>
          </p:cNvPr>
          <p:cNvSpPr>
            <a:spLocks noGrp="1"/>
          </p:cNvSpPr>
          <p:nvPr>
            <p:ph idx="1"/>
          </p:nvPr>
        </p:nvSpPr>
        <p:spPr/>
        <p:txBody>
          <a:bodyPr/>
          <a:lstStyle/>
          <a:p>
            <a:r>
              <a:rPr lang="en-US" dirty="0"/>
              <a:t>Caused by await-s accumulating faster than they can be completed.</a:t>
            </a:r>
          </a:p>
          <a:p>
            <a:r>
              <a:rPr lang="en-US" dirty="0"/>
              <a:t>Eventually the slower consumer will begin failing requests if not managed.</a:t>
            </a:r>
          </a:p>
          <a:p>
            <a:r>
              <a:rPr lang="en-US" b="1" dirty="0" err="1">
                <a:solidFill>
                  <a:srgbClr val="00B050"/>
                </a:solidFill>
              </a:rPr>
              <a:t>Akka.Streams</a:t>
            </a:r>
            <a:r>
              <a:rPr lang="en-US" b="1" dirty="0">
                <a:solidFill>
                  <a:srgbClr val="00B050"/>
                </a:solidFill>
              </a:rPr>
              <a:t> can help you manage that through “backpressure” signals sent upstream</a:t>
            </a:r>
            <a:r>
              <a:rPr lang="en-US" dirty="0"/>
              <a:t>.</a:t>
            </a:r>
          </a:p>
        </p:txBody>
      </p:sp>
    </p:spTree>
    <p:extLst>
      <p:ext uri="{BB962C8B-B14F-4D97-AF65-F5344CB8AC3E}">
        <p14:creationId xmlns:p14="http://schemas.microsoft.com/office/powerpoint/2010/main" val="1178239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Custom 2">
      <a:dk1>
        <a:srgbClr val="3A20A0"/>
      </a:dk1>
      <a:lt1>
        <a:srgbClr val="FFFFFF"/>
      </a:lt1>
      <a:dk2>
        <a:srgbClr val="333333"/>
      </a:dk2>
      <a:lt2>
        <a:srgbClr val="FFFFFF"/>
      </a:lt2>
      <a:accent1>
        <a:srgbClr val="4424B5"/>
      </a:accent1>
      <a:accent2>
        <a:srgbClr val="DED7F7"/>
      </a:accent2>
      <a:accent3>
        <a:srgbClr val="2B0A98"/>
      </a:accent3>
      <a:accent4>
        <a:srgbClr val="F7B548"/>
      </a:accent4>
      <a:accent5>
        <a:srgbClr val="28C2D1"/>
      </a:accent5>
      <a:accent6>
        <a:srgbClr val="3E8EED"/>
      </a:accent6>
      <a:hlink>
        <a:srgbClr val="502BD3"/>
      </a:hlink>
      <a:folHlink>
        <a:srgbClr val="5F218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241</TotalTime>
  <Words>865</Words>
  <Application>Microsoft Office PowerPoint</Application>
  <PresentationFormat>Widescreen</PresentationFormat>
  <Paragraphs>67</Paragraphs>
  <Slides>16</Slides>
  <Notes>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16</vt:i4>
      </vt:variant>
    </vt:vector>
  </HeadingPairs>
  <TitlesOfParts>
    <vt:vector size="24" baseType="lpstr">
      <vt:lpstr>Open Sans</vt:lpstr>
      <vt:lpstr>Arial</vt:lpstr>
      <vt:lpstr>JetBrains Mono</vt:lpstr>
      <vt:lpstr>Consolas</vt:lpstr>
      <vt:lpstr>Calibri</vt:lpstr>
      <vt:lpstr>1_Office Theme</vt:lpstr>
      <vt:lpstr>3_Office Theme</vt:lpstr>
      <vt:lpstr>2_Office Theme</vt:lpstr>
      <vt:lpstr>PowerPoint Presentation</vt:lpstr>
      <vt:lpstr>Building High Performance Systems with Akka.Streams</vt:lpstr>
      <vt:lpstr>Akka.Streams: LINQ-like Async Streams</vt:lpstr>
      <vt:lpstr>Demo</vt:lpstr>
      <vt:lpstr>Significant Changes in Performance Possible Through Low Code</vt:lpstr>
      <vt:lpstr>Alpakka: Akka.Streams Integrations</vt:lpstr>
      <vt:lpstr>Why Use Akka.Streams?</vt:lpstr>
      <vt:lpstr>You Have Streaming Problems</vt:lpstr>
      <vt:lpstr>You Have Streaming Problems</vt:lpstr>
      <vt:lpstr>Solution: Reactive Streams</vt:lpstr>
      <vt:lpstr>Akka.Streams: .NET Reference Implementation of Reactive Streams</vt:lpstr>
      <vt:lpstr>Solving Streaming Problems</vt:lpstr>
      <vt:lpstr>Lots of Useful, Reusable Stages</vt:lpstr>
      <vt:lpstr>Materialized Values Integrate Akka.Streams in More Places</vt:lpstr>
      <vt:lpstr>Demo</vt:lpstr>
      <vt:lpstr>Thanks for joining!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Kaitlin Wilkinson</dc:creator>
  <cp:lastModifiedBy>Aaron S</cp:lastModifiedBy>
  <cp:revision>23</cp:revision>
  <dcterms:created xsi:type="dcterms:W3CDTF">2020-08-18T20:47:27Z</dcterms:created>
  <dcterms:modified xsi:type="dcterms:W3CDTF">2021-11-09T02:06:26Z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2020-08-18T20:47:28Z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06d97514-35aa-40cb-92b9-00001d762660</vt:lpwstr>
  </property>
  <property fmtid="{D5CDD505-2E9C-101B-9397-08002B2CF9AE}" pid="8" name="MSIP_Label_f42aa342-8706-4288-bd11-ebb85995028c_ContentBits">
    <vt:lpwstr>0</vt:lpwstr>
  </property>
</Properties>
</file>

<file path=docProps/thumbnail.jpeg>
</file>